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70" y="-67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 /><Relationship Id="rId20" Type="http://schemas.openxmlformats.org/officeDocument/2006/relationships/tableStyles" Target="tableStyles.xml" /><Relationship Id="rId21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ChangeAspect="1" noGrp="1" noRot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6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&lt;верхний колонтитул&gt;</a:t>
            </a:r>
          </a:p>
        </p:txBody>
      </p:sp>
      <p:sp>
        <p:nvSpPr>
          <p:cNvPr id="63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</a:p>
        </p:txBody>
      </p:sp>
      <p:sp>
        <p:nvSpPr>
          <p:cNvPr id="64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65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DAFF888E-B061-4BF4-A10C-1359BA02F3C9}" type="slidenum"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pPr indent="0" algn="r">
                <a:buNone/>
              </a:pPr>
              <a:t>‹#›</a:t>
            </a:fld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ChangeAspect="1" noGrp="1" noRot="1"/>
          </p:cNvSpPr>
          <p:nvPr>
            <p:ph type="sldImg"/>
          </p:nvPr>
        </p:nvSpPr>
        <p:spPr>
          <a:xfrm>
            <a:off x="932040" y="741240"/>
            <a:ext cx="4933080" cy="3699720"/>
          </a:xfrm>
          <a:prstGeom prst="rect">
            <a:avLst/>
          </a:prstGeom>
          <a:ln w="0">
            <a:noFill/>
          </a:ln>
        </p:spPr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79320" y="4689360"/>
            <a:ext cx="5437800" cy="4442400"/>
          </a:xfrm>
          <a:prstGeom prst="rect">
            <a:avLst/>
          </a:prstGeom>
          <a:noFill/>
          <a:ln w="0">
            <a:noFill/>
          </a:ln>
        </p:spPr>
        <p:txBody>
          <a:bodyPr lIns="91080" tIns="45360" rIns="91080" bIns="45360" anchor="t">
            <a:norm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sldNum" idx="37"/>
          </p:nvPr>
        </p:nvSpPr>
        <p:spPr>
          <a:xfrm>
            <a:off x="3851280" y="9379080"/>
            <a:ext cx="2943720" cy="492480"/>
          </a:xfrm>
          <a:prstGeom prst="rect">
            <a:avLst/>
          </a:prstGeom>
          <a:noFill/>
          <a:ln w="0">
            <a:noFill/>
          </a:ln>
        </p:spPr>
        <p:txBody>
          <a:bodyPr lIns="91080" tIns="45360" rIns="91080" bIns="4536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/>
                </a:solidFill>
                <a:uFillTx/>
                <a:latin typeface="Arial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E5B4D5B-8ECD-4BE8-8E62-B5C59C664562}" type="slidenum">
              <a:rPr lang="ru-RU" sz="1200" b="0" u="none" strike="noStrike">
                <a:solidFill>
                  <a:schemeClr val="dk1"/>
                </a:solidFill>
                <a:effectLst/>
                <a:uFillTx/>
                <a:latin typeface="Arial"/>
                <a:ea typeface="+mn-ea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1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ChangeAspect="1" noGrp="1" noRot="1"/>
          </p:cNvSpPr>
          <p:nvPr>
            <p:ph type="sldImg"/>
          </p:nvPr>
        </p:nvSpPr>
        <p:spPr>
          <a:xfrm>
            <a:off x="932040" y="741240"/>
            <a:ext cx="4933080" cy="3699720"/>
          </a:xfrm>
          <a:prstGeom prst="rect">
            <a:avLst/>
          </a:prstGeom>
          <a:ln w="0">
            <a:noFill/>
          </a:ln>
        </p:spPr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79320" y="4689360"/>
            <a:ext cx="5437800" cy="4442400"/>
          </a:xfrm>
          <a:prstGeom prst="rect">
            <a:avLst/>
          </a:prstGeom>
          <a:noFill/>
          <a:ln w="0">
            <a:noFill/>
          </a:ln>
        </p:spPr>
        <p:txBody>
          <a:bodyPr lIns="91080" tIns="45360" rIns="91080" bIns="45360" numCol="1" spcCol="0" anchor="t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sldNum" idx="38"/>
          </p:nvPr>
        </p:nvSpPr>
        <p:spPr>
          <a:xfrm>
            <a:off x="3851280" y="9379080"/>
            <a:ext cx="2943720" cy="492480"/>
          </a:xfrm>
          <a:prstGeom prst="rect">
            <a:avLst/>
          </a:prstGeom>
          <a:noFill/>
          <a:ln w="0">
            <a:noFill/>
          </a:ln>
        </p:spPr>
        <p:txBody>
          <a:bodyPr lIns="91080" tIns="45360" rIns="91080" bIns="45360" numCol="1" spcCol="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rgbClr val="000000"/>
                </a:solidFill>
                <a:uFillTx/>
                <a:latin typeface="Times New Roman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F6EDCAF-605B-4543-B644-FBFC60E04C6F}" type="slidenum">
              <a:rPr lang="ru-RU" sz="1200" b="0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+mn-ea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14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blank">
  <p:cSld name="Сравнение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200" cy="6386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b">
            <a:noAutofit/>
          </a:bodyPr>
          <a:lstStyle/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200" cy="395028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143000" lvl="2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600200" lvl="3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057400" lvl="4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0640" cy="6386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b">
            <a:noAutofit/>
          </a:bodyPr>
          <a:lstStyle/>
          <a:p>
            <a:pPr indent="0">
              <a:lnSpc>
                <a:spcPct val="100000"/>
              </a:lnSpc>
              <a:spcBef>
                <a:spcPts val="479"/>
              </a:spcBef>
              <a:buNone/>
              <a:tabLst>
                <a:tab pos="0" algn="l"/>
              </a:tabLst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0640" cy="395028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143000" lvl="2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600200" lvl="3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057400" lvl="4" indent="-2286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7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9" name="PlaceHolder 8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D21DF7F-502F-460A-A26A-A2027C1DA4C9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blank">
  <p:cSld name="Заголовок раздела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1320" cy="136116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000" b="1" u="none" strike="noStrike" cap="all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1320" cy="14990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b">
            <a:noAutofit/>
          </a:bodyPr>
          <a:lstStyle/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20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Образец текста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dt" idx="28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ftr" idx="29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53" name="PlaceHolder 5"/>
          <p:cNvSpPr>
            <a:spLocks noGrp="1"/>
          </p:cNvSpPr>
          <p:nvPr>
            <p:ph type="sldNum" idx="30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79900BD-483A-4182-BBC2-7449C6E7A754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Obj">
  <p:cSld name="Два объекта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7400" cy="45248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143000" lvl="2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600200" lvl="3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057400" lvl="4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7400" cy="45248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143000" lvl="2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600200" lvl="3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057400" lvl="4" indent="-2286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dt" idx="31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ftr" idx="32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59" name="PlaceHolder 6"/>
          <p:cNvSpPr>
            <a:spLocks noGrp="1"/>
          </p:cNvSpPr>
          <p:nvPr>
            <p:ph type="sldNum" idx="33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C8C40B4-FB6F-42B4-A473-9C33F388838D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Only">
  <p:cSld name="Только заголовок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3" name="PlaceHolder 4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E79A64A-AED1-4ADD-A4CE-C62DD0C217CF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blank">
  <p:cSld name="Пустой слайд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6" name="PlaceHolder 3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55F80EC-5D16-4AA7-B3A9-BC911DF421C0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">
  <p:cSld name="Титульный слайд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20" name="PlaceHolder 4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F2F93663-9D9A-421B-8E45-D26B18710327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520" cy="3976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blank">
  <p:cSld name="Объект с подписью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080" cy="116100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0560" cy="585216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080" cy="469008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27" name="PlaceHolder 6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1E63696-4457-48A2-8954-B2A546AAC27F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blank">
  <p:cSld name="Рисунок с подписью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5320" cy="56556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b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5320" cy="41137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70000" lnSpcReduction="19999"/>
          </a:bodyPr>
          <a:lstStyle/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Для правки структуры щёлкните мышью</a:t>
            </a: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864000" lvl="1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 структуры</a:t>
            </a: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296000" lvl="2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 структуры</a:t>
            </a: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728000" lvl="3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Четвёртый уровень структуры</a:t>
            </a: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0" lvl="4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 структуры</a:t>
            </a: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592000" lvl="5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Шестой уровень структуры</a:t>
            </a: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3024000" lvl="6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Седьмой уровень структуры</a:t>
            </a:r>
            <a:endParaRPr lang="ru-RU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5320" cy="80388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281"/>
              </a:spcBef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dt" idx="16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ftr" idx="17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33" name="PlaceHolder 6"/>
          <p:cNvSpPr>
            <a:spLocks noGrp="1"/>
          </p:cNvSpPr>
          <p:nvPr>
            <p:ph type="sldNum" idx="18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5B19EF5-35B7-4A6D-B333-94F041B59A4A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x">
  <p:cSld name="Заголовок и вертикальный текс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9360">
            <a:noFill/>
          </a:ln>
        </p:spPr>
        <p:txBody>
          <a:bodyPr vert="eaVert" lIns="91440" tIns="45720" rIns="91440" bIns="45720"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dt" idx="19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ftr" idx="20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38" name="PlaceHolder 5"/>
          <p:cNvSpPr>
            <a:spLocks noGrp="1"/>
          </p:cNvSpPr>
          <p:nvPr>
            <p:ph type="sldNum" idx="21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87E3AA2F-C833-46B9-A485-CFA73A15C88E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itleAndTx">
  <p:cSld name="Вертикальный заголовок и текс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6320" cy="5850360"/>
          </a:xfrm>
          <a:prstGeom prst="rect">
            <a:avLst/>
          </a:prstGeom>
          <a:noFill/>
          <a:ln w="9360">
            <a:noFill/>
          </a:ln>
        </p:spPr>
        <p:txBody>
          <a:bodyPr vert="eaVert"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8840" cy="5850360"/>
          </a:xfrm>
          <a:prstGeom prst="rect">
            <a:avLst/>
          </a:prstGeom>
          <a:noFill/>
          <a:ln w="9360">
            <a:noFill/>
          </a:ln>
        </p:spPr>
        <p:txBody>
          <a:bodyPr vert="eaVert" lIns="91440" tIns="45720" rIns="91440" bIns="45720"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 idx="22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 idx="23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43" name="PlaceHolder 5"/>
          <p:cNvSpPr>
            <a:spLocks noGrp="1"/>
          </p:cNvSpPr>
          <p:nvPr>
            <p:ph type="sldNum" idx="24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1596B211-69F7-4DBD-AD22-18CF431CC718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">
  <p:cSld name="Заголовок и объек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520" cy="114192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заголовка</a:t>
            </a: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8520" cy="45248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Образец текста</a:t>
            </a:r>
            <a:endParaRPr lang="ru-RU" sz="32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743040" lvl="1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Второй уровень</a:t>
            </a: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143000" lvl="2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Третий уровень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1600200" lvl="3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Четвертый уровень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057400" lvl="4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Пятый уровень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 idx="25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t>&lt;дата/время&gt;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 idx="26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pos="0" algn="l"/>
              </a:tabLst>
              <a:defRPr lang="ru-RU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48" name="PlaceHolder 5"/>
          <p:cNvSpPr>
            <a:spLocks noGrp="1"/>
          </p:cNvSpPr>
          <p:nvPr>
            <p:ph type="sldNum" idx="27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-RU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86DE1F5-0B7B-4D88-83B2-F1727C2BC10B}" type="slidenum">
              <a:rPr lang="ru-RU" sz="1200" b="0" u="none" strike="noStrike">
                <a:solidFill>
                  <a:schemeClr val="dk1">
                    <a:tint val="75000"/>
                  </a:schemeClr>
                </a:solidFill>
                <a:effectLst/>
                <a:uFillTx/>
                <a:latin typeface="Calibri"/>
              </a:rPr>
              <a:pPr indent="0" algn="r" defTabSz="914400">
                <a:lnSpc>
                  <a:spcPct val="100000"/>
                </a:lnSpc>
                <a:buNone/>
                <a:tabLst>
                  <a:tab pos="0" algn="l"/>
                </a:tabLst>
              </a:pPr>
              <a:t>‹#›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/>
    <p:bodyStyle/>
    <p:otherStyle/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consultantplus:/offline/ref=EC15EDD154764200DAD05BBD386744FA5D95C48132FC5A615034061845C7EB7C8649214F62648184F49145F88357D52F891A8E7FCB5F74D0S8oFI" TargetMode="External"/><Relationship Id="rId3" Type="http://schemas.openxmlformats.org/officeDocument/2006/relationships/image" Target="../media/image2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consultantplus:/offline/ref=9D26770CED2F160B4740343F132380ABB541901FB71799E37C6E08974AA5E6D70A9281FAA436D93E98CD4B6FA84489326D7BEC919611CC6ApC17H" TargetMode="External"/><Relationship Id="rId3" Type="http://schemas.openxmlformats.org/officeDocument/2006/relationships/hyperlink" Target="consultantplus:/offline/ref=9D26770CED2F160B4740343F132380ABB6489F1DB81999E37C6E08974AA5E6D70A9281FAA436DB3896CD4B6FA84489326D7BEC919611CC6ApC17H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4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hyperlink" Target="consultantplus:/offline/ref=C599100BABB88644E761BFA2AD2890BA0158BC8E7E3464F7DBEF24EC9DC012487FFB7A90EF54E64643155614EA6A972CF7694B4DB84999q9k9I" TargetMode="Externa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7"/>
          <p:cNvSpPr/>
          <p:nvPr/>
        </p:nvSpPr>
        <p:spPr>
          <a:xfrm>
            <a:off x="2803320" y="0"/>
            <a:ext cx="6339600" cy="6856920"/>
          </a:xfrm>
          <a:prstGeom prst="rect">
            <a:avLst/>
          </a:prstGeom>
          <a:gradFill rotWithShape="0">
            <a:gsLst>
              <a:gs pos="0">
                <a:srgbClr val="CC6D20"/>
              </a:gs>
              <a:gs pos="80000">
                <a:srgbClr val="FF9033"/>
              </a:gs>
              <a:gs pos="100000">
                <a:srgbClr val="FF9135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7" name="Прямоугольник 3"/>
          <p:cNvSpPr/>
          <p:nvPr/>
        </p:nvSpPr>
        <p:spPr>
          <a:xfrm>
            <a:off x="0" y="0"/>
            <a:ext cx="2787120" cy="685692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80000">
                <a:srgbClr val="3C7AC7"/>
              </a:gs>
              <a:gs pos="100000">
                <a:srgbClr val="397BCA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8" name="Скругленный прямоугольник 4"/>
          <p:cNvSpPr/>
          <p:nvPr/>
        </p:nvSpPr>
        <p:spPr>
          <a:xfrm>
            <a:off x="214200" y="917640"/>
            <a:ext cx="8714160" cy="5585400"/>
          </a:xfrm>
          <a:prstGeom prst="roundRect">
            <a:avLst>
              <a:gd name="adj" fmla="val 96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69" name="TextBox 5"/>
          <p:cNvSpPr/>
          <p:nvPr/>
        </p:nvSpPr>
        <p:spPr>
          <a:xfrm>
            <a:off x="1412280" y="1798560"/>
            <a:ext cx="7416000" cy="94356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800" b="1" u="none" strike="noStrike" cap="all">
                <a:solidFill>
                  <a:schemeClr val="dk1"/>
                </a:solidFill>
                <a:effectLst/>
                <a:uFillTx/>
                <a:latin typeface="Times New Roman"/>
              </a:rPr>
              <a:t>«Особенности трудоустройства несовершеннолетних граждан»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Text Box 8"/>
          <p:cNvSpPr/>
          <p:nvPr/>
        </p:nvSpPr>
        <p:spPr>
          <a:xfrm>
            <a:off x="2651400" y="0"/>
            <a:ext cx="6369480" cy="92232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u="none" strike="noStrike" cap="all">
                <a:solidFill>
                  <a:schemeClr val="dk1"/>
                </a:solidFill>
                <a:effectLst/>
                <a:uFillTx/>
                <a:latin typeface="Times New Roman"/>
              </a:rPr>
              <a:t>Верхневолжская межрегиональная территориальная государственная инспекция труда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1" name="Picture 12"/>
          <p:cNvPicPr/>
          <p:nvPr/>
        </p:nvPicPr>
        <p:blipFill>
          <a:blip r:embed="rId3"/>
          <a:stretch/>
        </p:blipFill>
        <p:spPr>
          <a:xfrm>
            <a:off x="559080" y="1073520"/>
            <a:ext cx="1110600" cy="10677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2" name="TextBox 1"/>
          <p:cNvSpPr/>
          <p:nvPr/>
        </p:nvSpPr>
        <p:spPr>
          <a:xfrm>
            <a:off x="3246840" y="6065280"/>
            <a:ext cx="2649600" cy="552960"/>
          </a:xfrm>
          <a:prstGeom prst="rect">
            <a:avLst/>
          </a:prstGeom>
          <a:noFill/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г. Кострома 2026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TextBox 9"/>
          <p:cNvSpPr/>
          <p:nvPr/>
        </p:nvSpPr>
        <p:spPr>
          <a:xfrm>
            <a:off x="327600" y="3719160"/>
            <a:ext cx="8327880" cy="1918440"/>
          </a:xfrm>
          <a:prstGeom prst="rect">
            <a:avLst/>
          </a:prstGeom>
          <a:noFill/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Заместитель руководителя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Верхневолжской межрегиональной территориальной Государственной инспекции труда в Ярославской, Ивановской и Костромской областях 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Степанова Юлия Николаевна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Прямоугольник 7"/>
          <p:cNvSpPr/>
          <p:nvPr/>
        </p:nvSpPr>
        <p:spPr>
          <a:xfrm>
            <a:off x="2726280" y="0"/>
            <a:ext cx="6416640" cy="6856920"/>
          </a:xfrm>
          <a:prstGeom prst="rect">
            <a:avLst/>
          </a:prstGeom>
          <a:gradFill rotWithShape="0">
            <a:gsLst>
              <a:gs pos="0">
                <a:srgbClr val="CC6D20"/>
              </a:gs>
              <a:gs pos="80000">
                <a:srgbClr val="FF9033"/>
              </a:gs>
              <a:gs pos="100000">
                <a:srgbClr val="FF9135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59" name="Прямоугольник 3"/>
          <p:cNvSpPr/>
          <p:nvPr/>
        </p:nvSpPr>
        <p:spPr>
          <a:xfrm>
            <a:off x="0" y="0"/>
            <a:ext cx="2742120" cy="685692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80000">
                <a:srgbClr val="3C7AC7"/>
              </a:gs>
              <a:gs pos="100000">
                <a:srgbClr val="397BCA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60" name="Text Box 8"/>
          <p:cNvSpPr/>
          <p:nvPr/>
        </p:nvSpPr>
        <p:spPr>
          <a:xfrm>
            <a:off x="2725560" y="321120"/>
            <a:ext cx="6417360" cy="92232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u="none" strike="noStrike" cap="all">
                <a:solidFill>
                  <a:schemeClr val="dk1"/>
                </a:solidFill>
                <a:effectLst/>
                <a:uFillTx/>
                <a:latin typeface="Times New Roman"/>
              </a:rPr>
              <a:t>Верхневолжская межрегиональная территориальная государственная 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 cap="all">
                <a:solidFill>
                  <a:schemeClr val="dk1"/>
                </a:solidFill>
                <a:effectLst/>
                <a:uFillTx/>
                <a:latin typeface="Times New Roman"/>
              </a:rPr>
              <a:t>инспекция труда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1" name="TextBox 8"/>
          <p:cNvSpPr/>
          <p:nvPr/>
        </p:nvSpPr>
        <p:spPr>
          <a:xfrm>
            <a:off x="423720" y="1387440"/>
            <a:ext cx="8314200" cy="590760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2" name="TextBox 11"/>
          <p:cNvSpPr/>
          <p:nvPr/>
        </p:nvSpPr>
        <p:spPr>
          <a:xfrm>
            <a:off x="8691480" y="6581160"/>
            <a:ext cx="451440" cy="275760"/>
          </a:xfrm>
          <a:prstGeom prst="rect">
            <a:avLst/>
          </a:prstGeom>
          <a:solidFill>
            <a:srgbClr val="00B0F0"/>
          </a:soli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200" b="1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 "/>
              </a:rPr>
              <a:t>10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3" name="Рисунок 13" descr="http://test83.artwell.ru/bitrix/templates/rostrud2/img/logo.png"/>
          <p:cNvPicPr/>
          <p:nvPr/>
        </p:nvPicPr>
        <p:blipFill>
          <a:blip r:embed="rId2"/>
          <a:stretch/>
        </p:blipFill>
        <p:spPr>
          <a:xfrm>
            <a:off x="545400" y="255960"/>
            <a:ext cx="795960" cy="82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292640" y="2130480"/>
            <a:ext cx="4164480" cy="146880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5" name="Скругленный прямоугольник 17"/>
          <p:cNvSpPr/>
          <p:nvPr/>
        </p:nvSpPr>
        <p:spPr>
          <a:xfrm>
            <a:off x="179640" y="1447920"/>
            <a:ext cx="8888760" cy="5155200"/>
          </a:xfrm>
          <a:prstGeom prst="roundRect">
            <a:avLst>
              <a:gd name="adj" fmla="val 96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800" b="1" u="none" strike="noStrike" dirty="0">
                <a:solidFill>
                  <a:srgbClr val="FF0000"/>
                </a:solidFill>
                <a:effectLst/>
                <a:uFillTx/>
                <a:latin typeface="Times New Roman"/>
              </a:rPr>
              <a:t>Перед допуском к самостоятельной работе работодатель обязан:</a:t>
            </a:r>
            <a:endParaRPr lang="ru-RU" sz="2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2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Обеспечить проведение медицинского осмотра;</a:t>
            </a:r>
            <a:endParaRPr lang="ru-RU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Провести вводный инструктаж, инструктаж на рабочем месте; </a:t>
            </a:r>
            <a:endParaRPr lang="ru-RU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провести обучение и проверку знаний требований охраны труда в соответствии с требованиями Постановления Правительства РФ от 24.12.2021 № 2464;</a:t>
            </a:r>
            <a:endParaRPr lang="ru-RU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провести стажировку на рабочем месте.</a:t>
            </a:r>
            <a:endParaRPr lang="ru-RU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6" name="Rectangle 2"/>
          <p:cNvSpPr/>
          <p:nvPr/>
        </p:nvSpPr>
        <p:spPr>
          <a:xfrm>
            <a:off x="0" y="0"/>
            <a:ext cx="9142920" cy="45612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67" name="Rectangle 3"/>
          <p:cNvSpPr/>
          <p:nvPr/>
        </p:nvSpPr>
        <p:spPr>
          <a:xfrm>
            <a:off x="203040" y="2186280"/>
            <a:ext cx="9142920" cy="45612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numCol="1" spcCol="0" anchor="ctr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Прямоугольник 7"/>
          <p:cNvSpPr/>
          <p:nvPr/>
        </p:nvSpPr>
        <p:spPr>
          <a:xfrm>
            <a:off x="2726280" y="0"/>
            <a:ext cx="6416640" cy="6856920"/>
          </a:xfrm>
          <a:prstGeom prst="rect">
            <a:avLst/>
          </a:prstGeom>
          <a:gradFill rotWithShape="0">
            <a:gsLst>
              <a:gs pos="0">
                <a:srgbClr val="CC6D20"/>
              </a:gs>
              <a:gs pos="80000">
                <a:srgbClr val="FF9033"/>
              </a:gs>
              <a:gs pos="100000">
                <a:srgbClr val="FF9135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69" name="Прямоугольник 3"/>
          <p:cNvSpPr/>
          <p:nvPr/>
        </p:nvSpPr>
        <p:spPr>
          <a:xfrm>
            <a:off x="0" y="0"/>
            <a:ext cx="2742120" cy="685692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80000">
                <a:srgbClr val="3C7AC7"/>
              </a:gs>
              <a:gs pos="100000">
                <a:srgbClr val="397BCA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70" name="Скругленный прямоугольник 4"/>
          <p:cNvSpPr/>
          <p:nvPr/>
        </p:nvSpPr>
        <p:spPr>
          <a:xfrm>
            <a:off x="179640" y="1554480"/>
            <a:ext cx="8888760" cy="4799520"/>
          </a:xfrm>
          <a:prstGeom prst="roundRect">
            <a:avLst>
              <a:gd name="adj" fmla="val 96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Заработная плата выплачивается не реже чем каждые полмесяца. Конкретная дата выплаты заработной платы устанавливается правилами внутреннего трудового распорядка, коллективным договором или трудовым договором не позднее                          </a:t>
            </a:r>
            <a:r>
              <a:rPr lang="ru-RU" sz="1800" b="0" u="sng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15 календарных дней </a:t>
            </a: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со дня окончания периода, за который она начислена.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При выплате заработной платы работодатель обязан извещать 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в письменной форме каждого работника: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1) о составных частях заработной платы, причитающейся ему за соответствующий период;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2) о размерах иных сумм, начисленных работнику;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3) о размерах и об основаниях произведенных удержаний;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4) об общей денежной сумме, подлежащей выплате.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1" name="Text Box 8"/>
          <p:cNvSpPr/>
          <p:nvPr/>
        </p:nvSpPr>
        <p:spPr>
          <a:xfrm>
            <a:off x="2725560" y="321120"/>
            <a:ext cx="6417360" cy="92232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u="none" strike="noStrike" cap="all">
                <a:solidFill>
                  <a:schemeClr val="dk1"/>
                </a:solidFill>
                <a:effectLst/>
                <a:uFillTx/>
                <a:latin typeface="Times New Roman"/>
              </a:rPr>
              <a:t>Верхневолжская межрегиональная территориальная государственная 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 cap="all">
                <a:solidFill>
                  <a:schemeClr val="dk1"/>
                </a:solidFill>
                <a:effectLst/>
                <a:uFillTx/>
                <a:latin typeface="Times New Roman"/>
              </a:rPr>
              <a:t>инспекция труда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2" name="TextBox 11"/>
          <p:cNvSpPr/>
          <p:nvPr/>
        </p:nvSpPr>
        <p:spPr>
          <a:xfrm>
            <a:off x="8682120" y="6581160"/>
            <a:ext cx="460800" cy="275760"/>
          </a:xfrm>
          <a:prstGeom prst="rect">
            <a:avLst/>
          </a:prstGeom>
          <a:solidFill>
            <a:srgbClr val="00B0F0"/>
          </a:soli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200" b="1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 "/>
              </a:rPr>
              <a:t>11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3" name="Рисунок 13" descr="http://test83.artwell.ru/bitrix/templates/rostrud2/img/logo.png"/>
          <p:cNvPicPr/>
          <p:nvPr/>
        </p:nvPicPr>
        <p:blipFill>
          <a:blip r:embed="rId2"/>
          <a:stretch/>
        </p:blipFill>
        <p:spPr>
          <a:xfrm>
            <a:off x="545400" y="255960"/>
            <a:ext cx="795960" cy="82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65640" y="1544400"/>
            <a:ext cx="7771320" cy="64908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sz="2400"/>
              <a:t/>
            </a:r>
            <a:br>
              <a:rPr sz="2400"/>
            </a:b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Выплата заработной платы</a:t>
            </a:r>
            <a:r>
              <a:rPr sz="2400"/>
              <a:t/>
            </a:r>
            <a:br>
              <a:rPr sz="2400"/>
            </a:b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Rectangle 2"/>
          <p:cNvSpPr/>
          <p:nvPr/>
        </p:nvSpPr>
        <p:spPr>
          <a:xfrm>
            <a:off x="0" y="0"/>
            <a:ext cx="9142920" cy="45612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76" name="Rectangle 3"/>
          <p:cNvSpPr/>
          <p:nvPr/>
        </p:nvSpPr>
        <p:spPr>
          <a:xfrm>
            <a:off x="11760120" y="3418920"/>
            <a:ext cx="595800" cy="36828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numCol="1" spcCol="0" anchor="ctr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Прямоугольник 8"/>
          <p:cNvSpPr/>
          <p:nvPr/>
        </p:nvSpPr>
        <p:spPr>
          <a:xfrm>
            <a:off x="2726280" y="0"/>
            <a:ext cx="6416640" cy="6856920"/>
          </a:xfrm>
          <a:prstGeom prst="rect">
            <a:avLst/>
          </a:prstGeom>
          <a:gradFill rotWithShape="0">
            <a:gsLst>
              <a:gs pos="0">
                <a:srgbClr val="CC6D20"/>
              </a:gs>
              <a:gs pos="80000">
                <a:srgbClr val="FF9033"/>
              </a:gs>
              <a:gs pos="100000">
                <a:srgbClr val="FF9135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78" name="Прямоугольник 9"/>
          <p:cNvSpPr/>
          <p:nvPr/>
        </p:nvSpPr>
        <p:spPr>
          <a:xfrm>
            <a:off x="0" y="0"/>
            <a:ext cx="2742120" cy="685692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80000">
                <a:srgbClr val="3C7AC7"/>
              </a:gs>
              <a:gs pos="100000">
                <a:srgbClr val="397BCA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79" name="Скругленный прямоугольник 5"/>
          <p:cNvSpPr/>
          <p:nvPr/>
        </p:nvSpPr>
        <p:spPr>
          <a:xfrm>
            <a:off x="254160" y="1554480"/>
            <a:ext cx="8658000" cy="4799520"/>
          </a:xfrm>
          <a:prstGeom prst="roundRect">
            <a:avLst>
              <a:gd name="adj" fmla="val 96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1" i="1" u="none" strike="noStrike" dirty="0">
                <a:solidFill>
                  <a:schemeClr val="dk1"/>
                </a:solidFill>
                <a:effectLst/>
                <a:uFillTx/>
                <a:latin typeface="Calibri"/>
              </a:rPr>
              <a:t>Увольнение </a:t>
            </a:r>
            <a:r>
              <a:rPr lang="ru-RU" sz="24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в общем порядке</a:t>
            </a:r>
            <a:endParaRPr lang="ru-RU" sz="2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2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- ст. 80 Трудового кодекса РФ</a:t>
            </a:r>
            <a:r>
              <a:rPr lang="ru-RU" sz="24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 (увольнение по инициативе работника)</a:t>
            </a:r>
            <a:endParaRPr lang="ru-RU" sz="2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- ч. 1 </a:t>
            </a:r>
            <a:r>
              <a:rPr lang="ru-RU" sz="2400" b="1" u="none" strike="noStrike" dirty="0" err="1">
                <a:solidFill>
                  <a:schemeClr val="dk1"/>
                </a:solidFill>
                <a:effectLst/>
                <a:uFillTx/>
                <a:latin typeface="Times New Roman"/>
              </a:rPr>
              <a:t>подп</a:t>
            </a:r>
            <a:r>
              <a:rPr lang="ru-RU" sz="2400" b="1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. 2. ст. 77 Трудового кодекса РФ</a:t>
            </a:r>
            <a:r>
              <a:rPr lang="ru-RU" sz="24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endParaRPr lang="ru-RU" sz="2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(в связи с истечением срочного трудового договора)</a:t>
            </a:r>
            <a:endParaRPr lang="ru-RU" sz="2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2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ИСКЛЮЧЕНИЕ!!! </a:t>
            </a:r>
            <a:r>
              <a:rPr lang="ru-RU" sz="18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Расторжение трудового договора с работниками в возрасте до восемнадцати лет </a:t>
            </a:r>
            <a:r>
              <a:rPr lang="ru-RU" sz="1800" b="1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по инициативе работодателя</a:t>
            </a:r>
            <a:r>
              <a:rPr lang="ru-RU" sz="18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 (за исключением случая ликвидации организации или прекращения деятельности индивидуальным предпринимателем) помимо соблюдения </a:t>
            </a:r>
            <a:r>
              <a:rPr lang="ru-RU" sz="1800" b="0" u="sng" strike="noStrike" dirty="0">
                <a:solidFill>
                  <a:schemeClr val="dk1"/>
                </a:solidFill>
                <a:effectLst/>
                <a:uFillTx/>
                <a:latin typeface="Times New Roman"/>
                <a:hlinkClick r:id="rId2"/>
              </a:rPr>
              <a:t>общего порядка</a:t>
            </a:r>
            <a:r>
              <a:rPr lang="ru-RU" sz="18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 допускается </a:t>
            </a:r>
            <a:r>
              <a:rPr lang="ru-RU" sz="1800" b="1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только с согласия соответствующей государственной инспекции труда и </a:t>
            </a:r>
            <a:endParaRPr lang="ru-RU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комиссии по делам несовершеннолетних и защите их прав.</a:t>
            </a:r>
            <a:endParaRPr lang="ru-RU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0" name="Text Box 4"/>
          <p:cNvSpPr/>
          <p:nvPr/>
        </p:nvSpPr>
        <p:spPr>
          <a:xfrm>
            <a:off x="2725560" y="321120"/>
            <a:ext cx="6417360" cy="91260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u="none" strike="noStrike" cap="all">
                <a:solidFill>
                  <a:schemeClr val="dk1"/>
                </a:solidFill>
                <a:effectLst/>
                <a:uFillTx/>
                <a:latin typeface="Times New Roman"/>
              </a:rPr>
              <a:t>Верхневолжская межрегиональная территориальная государственная 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 cap="all">
                <a:solidFill>
                  <a:schemeClr val="dk1"/>
                </a:solidFill>
                <a:effectLst/>
                <a:uFillTx/>
                <a:latin typeface="Times New Roman"/>
              </a:rPr>
              <a:t>инспекция труда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1" name="TextBox 13"/>
          <p:cNvSpPr/>
          <p:nvPr/>
        </p:nvSpPr>
        <p:spPr>
          <a:xfrm>
            <a:off x="8682120" y="6581160"/>
            <a:ext cx="460800" cy="272520"/>
          </a:xfrm>
          <a:prstGeom prst="rect">
            <a:avLst/>
          </a:prstGeom>
          <a:solidFill>
            <a:srgbClr val="00B0F0"/>
          </a:soli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200" b="1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 "/>
              </a:rPr>
              <a:t>12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2" name="Рисунок 4" descr="http://test83.artwell.ru/bitrix/templates/rostrud2/img/logo.png"/>
          <p:cNvPicPr/>
          <p:nvPr/>
        </p:nvPicPr>
        <p:blipFill>
          <a:blip r:embed="rId3"/>
          <a:stretch/>
        </p:blipFill>
        <p:spPr>
          <a:xfrm>
            <a:off x="545400" y="255960"/>
            <a:ext cx="795960" cy="82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3" name="Rectangle 11"/>
          <p:cNvSpPr/>
          <p:nvPr/>
        </p:nvSpPr>
        <p:spPr>
          <a:xfrm>
            <a:off x="0" y="0"/>
            <a:ext cx="9142920" cy="45612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84" name="Rectangle 12"/>
          <p:cNvSpPr/>
          <p:nvPr/>
        </p:nvSpPr>
        <p:spPr>
          <a:xfrm>
            <a:off x="11760120" y="3418920"/>
            <a:ext cx="595800" cy="36828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Прямоугольник 7"/>
          <p:cNvSpPr/>
          <p:nvPr/>
        </p:nvSpPr>
        <p:spPr>
          <a:xfrm>
            <a:off x="2726280" y="0"/>
            <a:ext cx="6416640" cy="6856920"/>
          </a:xfrm>
          <a:prstGeom prst="rect">
            <a:avLst/>
          </a:prstGeom>
          <a:gradFill rotWithShape="0">
            <a:gsLst>
              <a:gs pos="0">
                <a:srgbClr val="CC6D20"/>
              </a:gs>
              <a:gs pos="80000">
                <a:srgbClr val="FF9033"/>
              </a:gs>
              <a:gs pos="100000">
                <a:srgbClr val="FF9135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86" name="Прямоугольник 3"/>
          <p:cNvSpPr/>
          <p:nvPr/>
        </p:nvSpPr>
        <p:spPr>
          <a:xfrm>
            <a:off x="0" y="0"/>
            <a:ext cx="2742120" cy="685692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80000">
                <a:srgbClr val="3C7AC7"/>
              </a:gs>
              <a:gs pos="100000">
                <a:srgbClr val="397BCA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87" name="Скругленный прямоугольник 4"/>
          <p:cNvSpPr/>
          <p:nvPr/>
        </p:nvSpPr>
        <p:spPr>
          <a:xfrm>
            <a:off x="179640" y="1297080"/>
            <a:ext cx="8732520" cy="5204160"/>
          </a:xfrm>
          <a:prstGeom prst="roundRect">
            <a:avLst>
              <a:gd name="adj" fmla="val 96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По телефону «горячей линии» 8 (4942) 62-42-48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Направить обращение можно через сервис 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«Сообщить о проблеме» 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на портале «Онлайнинспекция.рф»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Получить консультацию по адресу: 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г. Кострома, ул. Ленина, д. 20, 5 этаж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8" name="Text Box 8"/>
          <p:cNvSpPr/>
          <p:nvPr/>
        </p:nvSpPr>
        <p:spPr>
          <a:xfrm>
            <a:off x="2725560" y="321120"/>
            <a:ext cx="6417360" cy="92232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u="none" strike="noStrike" cap="all">
                <a:solidFill>
                  <a:schemeClr val="dk1"/>
                </a:solidFill>
                <a:effectLst/>
                <a:uFillTx/>
                <a:latin typeface="Times New Roman"/>
              </a:rPr>
              <a:t>Верхневолжская межрегиональная территориальная государственная 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 cap="all">
                <a:solidFill>
                  <a:schemeClr val="dk1"/>
                </a:solidFill>
                <a:effectLst/>
                <a:uFillTx/>
                <a:latin typeface="Times New Roman"/>
              </a:rPr>
              <a:t>инспекция труда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" name="TextBox 11"/>
          <p:cNvSpPr/>
          <p:nvPr/>
        </p:nvSpPr>
        <p:spPr>
          <a:xfrm>
            <a:off x="8682120" y="6581160"/>
            <a:ext cx="460800" cy="275760"/>
          </a:xfrm>
          <a:prstGeom prst="rect">
            <a:avLst/>
          </a:prstGeom>
          <a:solidFill>
            <a:srgbClr val="00B0F0"/>
          </a:soli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200" b="1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 "/>
              </a:rPr>
              <a:t>13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0" name="Рисунок 13" descr="http://test83.artwell.ru/bitrix/templates/rostrud2/img/logo.png"/>
          <p:cNvPicPr/>
          <p:nvPr/>
        </p:nvPicPr>
        <p:blipFill>
          <a:blip r:embed="rId2"/>
          <a:stretch/>
        </p:blipFill>
        <p:spPr>
          <a:xfrm>
            <a:off x="545400" y="255960"/>
            <a:ext cx="795960" cy="82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957600" y="1462680"/>
            <a:ext cx="7771320" cy="146880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В случае нарушения Ваших трудовых прав Вы можете обратиться в Верхневолжскую межрегиональную территориальную Государственную инспекцию труда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2" name="Rectangle 3"/>
          <p:cNvSpPr/>
          <p:nvPr/>
        </p:nvSpPr>
        <p:spPr>
          <a:xfrm>
            <a:off x="0" y="6200640"/>
            <a:ext cx="914292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-45000" rIns="90000" bIns="-45000" numCol="1" spcCol="0" anchor="ctr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6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 </a:t>
            </a:r>
            <a:endParaRPr lang="ru-RU" sz="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Прямоугольник 7"/>
          <p:cNvSpPr/>
          <p:nvPr/>
        </p:nvSpPr>
        <p:spPr>
          <a:xfrm>
            <a:off x="2726280" y="0"/>
            <a:ext cx="6416640" cy="6856920"/>
          </a:xfrm>
          <a:prstGeom prst="rect">
            <a:avLst/>
          </a:prstGeom>
          <a:gradFill rotWithShape="0">
            <a:gsLst>
              <a:gs pos="0">
                <a:srgbClr val="CC6D20"/>
              </a:gs>
              <a:gs pos="80000">
                <a:srgbClr val="FF9033"/>
              </a:gs>
              <a:gs pos="100000">
                <a:srgbClr val="FF9135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94" name="Прямоугольник 3"/>
          <p:cNvSpPr/>
          <p:nvPr/>
        </p:nvSpPr>
        <p:spPr>
          <a:xfrm>
            <a:off x="0" y="0"/>
            <a:ext cx="2742120" cy="685692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80000">
                <a:srgbClr val="3C7AC7"/>
              </a:gs>
              <a:gs pos="100000">
                <a:srgbClr val="397BCA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95" name="Скругленный прямоугольник 4"/>
          <p:cNvSpPr/>
          <p:nvPr/>
        </p:nvSpPr>
        <p:spPr>
          <a:xfrm>
            <a:off x="214200" y="1289160"/>
            <a:ext cx="8749440" cy="5091480"/>
          </a:xfrm>
          <a:prstGeom prst="roundRect">
            <a:avLst>
              <a:gd name="adj" fmla="val 96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96" name="TextBox 8"/>
          <p:cNvSpPr/>
          <p:nvPr/>
        </p:nvSpPr>
        <p:spPr>
          <a:xfrm>
            <a:off x="423720" y="1387440"/>
            <a:ext cx="8314200" cy="553788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7" name="Rectangle 19"/>
          <p:cNvSpPr/>
          <p:nvPr/>
        </p:nvSpPr>
        <p:spPr>
          <a:xfrm>
            <a:off x="361800" y="1544760"/>
            <a:ext cx="8418960" cy="286128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 defTabSz="914400">
              <a:lnSpc>
                <a:spcPct val="100000"/>
              </a:lnSpc>
            </a:pPr>
            <a:endParaRPr lang="ru-RU" sz="3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3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3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3600" b="1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СПАСИБО ЗА ВНИМАНИЕ!</a:t>
            </a:r>
            <a:endParaRPr lang="ru-RU" sz="3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3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8" name="Text Box 8"/>
          <p:cNvSpPr/>
          <p:nvPr/>
        </p:nvSpPr>
        <p:spPr>
          <a:xfrm>
            <a:off x="2725560" y="234360"/>
            <a:ext cx="6417360" cy="92232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u="none" strike="noStrike" cap="all">
                <a:solidFill>
                  <a:schemeClr val="dk1"/>
                </a:solidFill>
                <a:effectLst/>
                <a:uFillTx/>
                <a:latin typeface="Times New Roman"/>
              </a:rPr>
              <a:t>Верхневолжская межрегиональная территориальная государственная 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 cap="all">
                <a:solidFill>
                  <a:schemeClr val="dk1"/>
                </a:solidFill>
                <a:effectLst/>
                <a:uFillTx/>
                <a:latin typeface="Times New Roman"/>
              </a:rPr>
              <a:t>инспекция труда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99" name="Рисунок 10" descr="http://test83.artwell.ru/bitrix/templates/rostrud2/img/logo.png"/>
          <p:cNvPicPr/>
          <p:nvPr/>
        </p:nvPicPr>
        <p:blipFill>
          <a:blip r:embed="rId3"/>
          <a:stretch/>
        </p:blipFill>
        <p:spPr>
          <a:xfrm>
            <a:off x="574560" y="246240"/>
            <a:ext cx="795960" cy="82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2"/>
          <p:cNvSpPr/>
          <p:nvPr/>
        </p:nvSpPr>
        <p:spPr>
          <a:xfrm>
            <a:off x="2726280" y="0"/>
            <a:ext cx="6416640" cy="6856920"/>
          </a:xfrm>
          <a:prstGeom prst="rect">
            <a:avLst/>
          </a:prstGeom>
          <a:gradFill rotWithShape="0">
            <a:gsLst>
              <a:gs pos="0">
                <a:srgbClr val="CC6D20"/>
              </a:gs>
              <a:gs pos="80000">
                <a:srgbClr val="FF9033"/>
              </a:gs>
              <a:gs pos="100000">
                <a:srgbClr val="FF9135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5" name="Прямоугольник 4"/>
          <p:cNvSpPr/>
          <p:nvPr/>
        </p:nvSpPr>
        <p:spPr>
          <a:xfrm>
            <a:off x="0" y="0"/>
            <a:ext cx="2742120" cy="685692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80000">
                <a:srgbClr val="3C7AC7"/>
              </a:gs>
              <a:gs pos="100000">
                <a:srgbClr val="397BCA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76" name="Скругленный прямоугольник 2"/>
          <p:cNvSpPr/>
          <p:nvPr/>
        </p:nvSpPr>
        <p:spPr>
          <a:xfrm>
            <a:off x="0" y="915480"/>
            <a:ext cx="9000360" cy="5942520"/>
          </a:xfrm>
          <a:prstGeom prst="roundRect">
            <a:avLst>
              <a:gd name="adj" fmla="val 96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0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1" i="1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Возраст, с которого допустимо заключение трудового договора - </a:t>
            </a:r>
            <a:r>
              <a:rPr lang="ru-RU" sz="2200" b="1" u="sng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16 лет</a:t>
            </a:r>
            <a:endParaRPr lang="ru-RU" sz="22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20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1" u="none" strike="noStrike" dirty="0">
                <a:solidFill>
                  <a:srgbClr val="FF0000"/>
                </a:solidFill>
                <a:effectLst/>
                <a:uFillTx/>
                <a:latin typeface="Times New Roman"/>
              </a:rPr>
              <a:t>ИСКЛЮЧЕНИЕ:</a:t>
            </a:r>
            <a:endParaRPr lang="ru-RU" sz="20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0" u="sng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Для выполнения легкого труда, не причиняющего вреда здоровью </a:t>
            </a:r>
            <a:endParaRPr lang="ru-RU" sz="20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0" u="sng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можно принять работников в возрасте:</a:t>
            </a:r>
            <a:endParaRPr lang="ru-RU" sz="20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с </a:t>
            </a:r>
            <a:r>
              <a:rPr lang="ru-RU" sz="2000" b="1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14 лет</a:t>
            </a:r>
            <a:r>
              <a:rPr lang="ru-RU" sz="20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 – с согласия одного из родителей</a:t>
            </a:r>
            <a:endParaRPr lang="ru-RU" sz="20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(если дети-сироты, оставшиеся без попечения родителей дополнительно согласие органа опеки и попечительства)</a:t>
            </a:r>
            <a:endParaRPr lang="ru-RU" sz="20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с </a:t>
            </a:r>
            <a:r>
              <a:rPr lang="ru-RU" sz="2000" b="1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15 лет </a:t>
            </a:r>
            <a:r>
              <a:rPr lang="ru-RU" sz="20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– согласия одного из родителей не требуется, </a:t>
            </a:r>
            <a:endParaRPr lang="ru-RU" sz="20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но только для выполнения легкого труда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1" u="none" strike="noStrike" dirty="0">
                <a:effectLst/>
                <a:uFillTx/>
                <a:latin typeface="Times New Roman"/>
              </a:rPr>
              <a:t>не достигшими возраста 14 лет </a:t>
            </a:r>
            <a:r>
              <a:rPr lang="ru-RU" sz="2000" u="none" strike="noStrike" dirty="0">
                <a:effectLst/>
                <a:uFillTx/>
                <a:latin typeface="Times New Roman"/>
              </a:rPr>
              <a:t>- с согласия одного из родителей (опекуна) и разрешения органа опеки и попечительства для работы в организациях </a:t>
            </a:r>
            <a:r>
              <a:rPr lang="ru-RU" sz="2000" i="1" u="none" strike="noStrike" dirty="0">
                <a:effectLst/>
                <a:uFillTx/>
                <a:latin typeface="Times New Roman"/>
              </a:rPr>
              <a:t>кинематографии, театрах, театральных и концертных организациях, цирках для участия в создании и (или) исполнении (экспонировании) произведений</a:t>
            </a:r>
            <a:r>
              <a:rPr lang="ru-RU" sz="2000" u="none" strike="noStrike" dirty="0">
                <a:effectLst/>
                <a:uFillTx/>
                <a:latin typeface="Times New Roman"/>
              </a:rPr>
              <a:t> без ущерба здоровью и нравственному развитию, </a:t>
            </a:r>
            <a:endParaRPr lang="ru-RU" sz="2000" u="none" strike="noStrike" dirty="0"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u="none" strike="noStrike" dirty="0">
                <a:effectLst/>
                <a:uFillTx/>
                <a:latin typeface="Times New Roman"/>
              </a:rPr>
              <a:t>а также </a:t>
            </a:r>
            <a:r>
              <a:rPr lang="ru-RU" sz="2000" i="1" u="none" strike="noStrike" dirty="0">
                <a:effectLst/>
                <a:uFillTx/>
                <a:latin typeface="Times New Roman"/>
              </a:rPr>
              <a:t>со спортсменом</a:t>
            </a:r>
            <a:r>
              <a:rPr lang="ru-RU" sz="2000" u="none" strike="noStrike" dirty="0">
                <a:effectLst/>
                <a:uFillTx/>
                <a:latin typeface="Times New Roman"/>
              </a:rPr>
              <a:t>. </a:t>
            </a:r>
            <a:endParaRPr lang="ru-RU" sz="2000" u="none" strike="noStrike" dirty="0"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05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" name="Text Box 2"/>
          <p:cNvSpPr/>
          <p:nvPr/>
        </p:nvSpPr>
        <p:spPr>
          <a:xfrm>
            <a:off x="2725560" y="0"/>
            <a:ext cx="6417360" cy="82080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u="none" strike="noStrike" cap="all">
                <a:solidFill>
                  <a:schemeClr val="dk1"/>
                </a:solidFill>
                <a:effectLst/>
                <a:uFillTx/>
                <a:latin typeface="Times New Roman"/>
              </a:rPr>
              <a:t>Верхневолжская межрегиональная территориальная государственная 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1" u="none" strike="noStrike" cap="all">
                <a:solidFill>
                  <a:schemeClr val="dk1"/>
                </a:solidFill>
                <a:effectLst/>
                <a:uFillTx/>
                <a:latin typeface="Times New Roman"/>
              </a:rPr>
              <a:t>инспекция труда 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TextBox 6"/>
          <p:cNvSpPr/>
          <p:nvPr/>
        </p:nvSpPr>
        <p:spPr>
          <a:xfrm>
            <a:off x="8839080" y="6581160"/>
            <a:ext cx="303840" cy="272520"/>
          </a:xfrm>
          <a:prstGeom prst="rect">
            <a:avLst/>
          </a:prstGeom>
          <a:solidFill>
            <a:srgbClr val="00B0F0"/>
          </a:soli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200" b="1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 "/>
              </a:rPr>
              <a:t>2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79" name="Рисунок 2" descr="http://test83.artwell.ru/bitrix/templates/rostrud2/img/logo.png"/>
          <p:cNvPicPr/>
          <p:nvPr/>
        </p:nvPicPr>
        <p:blipFill>
          <a:blip r:embed="rId2"/>
          <a:stretch/>
        </p:blipFill>
        <p:spPr>
          <a:xfrm>
            <a:off x="0" y="0"/>
            <a:ext cx="795960" cy="82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0" name="Rectangle 8"/>
          <p:cNvSpPr/>
          <p:nvPr/>
        </p:nvSpPr>
        <p:spPr>
          <a:xfrm>
            <a:off x="0" y="2428920"/>
            <a:ext cx="914292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рямоугольник 7"/>
          <p:cNvSpPr/>
          <p:nvPr/>
        </p:nvSpPr>
        <p:spPr>
          <a:xfrm>
            <a:off x="2726280" y="0"/>
            <a:ext cx="6416640" cy="6857280"/>
          </a:xfrm>
          <a:prstGeom prst="rect">
            <a:avLst/>
          </a:prstGeom>
          <a:gradFill rotWithShape="0">
            <a:gsLst>
              <a:gs pos="0">
                <a:srgbClr val="CC6D20"/>
              </a:gs>
              <a:gs pos="80000">
                <a:srgbClr val="FF9033"/>
              </a:gs>
              <a:gs pos="100000">
                <a:srgbClr val="FF9135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82" name="Прямоугольник 3"/>
          <p:cNvSpPr/>
          <p:nvPr/>
        </p:nvSpPr>
        <p:spPr>
          <a:xfrm>
            <a:off x="0" y="0"/>
            <a:ext cx="2742120" cy="685692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80000">
                <a:srgbClr val="3C7AC7"/>
              </a:gs>
              <a:gs pos="100000">
                <a:srgbClr val="397BCA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83" name="Text Box 8"/>
          <p:cNvSpPr/>
          <p:nvPr/>
        </p:nvSpPr>
        <p:spPr>
          <a:xfrm>
            <a:off x="2725560" y="321120"/>
            <a:ext cx="6417360" cy="92232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u="none" strike="noStrike" cap="all">
                <a:solidFill>
                  <a:schemeClr val="dk1"/>
                </a:solidFill>
                <a:effectLst/>
                <a:uFillTx/>
                <a:latin typeface="Times New Roman"/>
              </a:rPr>
              <a:t>Верхневолжская межрегиональная территориальная государственная 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 cap="all">
                <a:solidFill>
                  <a:schemeClr val="dk1"/>
                </a:solidFill>
                <a:effectLst/>
                <a:uFillTx/>
                <a:latin typeface="Times New Roman"/>
              </a:rPr>
              <a:t>инспекция труда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4" name="TextBox 8"/>
          <p:cNvSpPr/>
          <p:nvPr/>
        </p:nvSpPr>
        <p:spPr>
          <a:xfrm>
            <a:off x="423720" y="1387440"/>
            <a:ext cx="8314200" cy="590760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TextBox 11"/>
          <p:cNvSpPr/>
          <p:nvPr/>
        </p:nvSpPr>
        <p:spPr>
          <a:xfrm>
            <a:off x="8839080" y="6581160"/>
            <a:ext cx="303840" cy="275760"/>
          </a:xfrm>
          <a:prstGeom prst="rect">
            <a:avLst/>
          </a:prstGeom>
          <a:solidFill>
            <a:srgbClr val="00B0F0"/>
          </a:soli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200" b="1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 "/>
              </a:rPr>
              <a:t>3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Text Box 8"/>
          <p:cNvSpPr/>
          <p:nvPr/>
        </p:nvSpPr>
        <p:spPr>
          <a:xfrm>
            <a:off x="2385000" y="1718640"/>
            <a:ext cx="5098320" cy="95292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2800" b="1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Заключение трудового договора</a:t>
            </a:r>
            <a:endParaRPr lang="ru-RU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87" name="Рисунок 13" descr="http://test83.artwell.ru/bitrix/templates/rostrud2/img/logo.png"/>
          <p:cNvPicPr/>
          <p:nvPr/>
        </p:nvPicPr>
        <p:blipFill>
          <a:blip r:embed="rId2"/>
          <a:stretch/>
        </p:blipFill>
        <p:spPr>
          <a:xfrm>
            <a:off x="574560" y="246240"/>
            <a:ext cx="795960" cy="82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8" name="Скругленный прямоугольник 12"/>
          <p:cNvSpPr/>
          <p:nvPr/>
        </p:nvSpPr>
        <p:spPr>
          <a:xfrm>
            <a:off x="216000" y="2865240"/>
            <a:ext cx="8622360" cy="3342960"/>
          </a:xfrm>
          <a:prstGeom prst="roundRect">
            <a:avLst>
              <a:gd name="adj" fmla="val 96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3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3600" b="0" i="1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Не позднее </a:t>
            </a:r>
            <a:r>
              <a:rPr lang="ru-RU" sz="3600" b="1" i="1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3 рабочих дней </a:t>
            </a:r>
            <a:r>
              <a:rPr lang="ru-RU" sz="3600" b="0" i="1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с момента, когда работник приступил к работе</a:t>
            </a:r>
            <a:endParaRPr lang="ru-RU" sz="3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3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u="none" strike="noStrike" dirty="0">
                <a:effectLst/>
                <a:uFillTx/>
                <a:latin typeface="Times New Roman"/>
              </a:rPr>
              <a:t>Испытательный срок</a:t>
            </a:r>
            <a:r>
              <a:rPr lang="ru-RU" sz="2800" b="0" u="none" strike="noStrike" dirty="0">
                <a:effectLst/>
                <a:uFillTx/>
                <a:latin typeface="Times New Roman"/>
              </a:rPr>
              <a:t> при </a:t>
            </a:r>
            <a:r>
              <a:rPr lang="ru-RU" sz="2800" b="0" u="none" strike="noStrike" dirty="0" smtClean="0">
                <a:effectLst/>
                <a:uFillTx/>
                <a:latin typeface="Times New Roman"/>
              </a:rPr>
              <a:t>приёме</a:t>
            </a:r>
            <a:endParaRPr lang="ru-RU" sz="2800" b="0" u="none" strike="noStrike" dirty="0"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0" u="sng" strike="noStrike" dirty="0">
                <a:effectLst/>
                <a:uFillTx/>
                <a:latin typeface="Times New Roman"/>
              </a:rPr>
              <a:t>не устанавливается!</a:t>
            </a:r>
            <a:endParaRPr lang="ru-RU" sz="2800" b="0" u="none" strike="noStrike" dirty="0"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3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Rectangle 6"/>
          <p:cNvSpPr/>
          <p:nvPr/>
        </p:nvSpPr>
        <p:spPr>
          <a:xfrm>
            <a:off x="0" y="0"/>
            <a:ext cx="9142920" cy="45612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0" name="Rectangle 7"/>
          <p:cNvSpPr/>
          <p:nvPr/>
        </p:nvSpPr>
        <p:spPr>
          <a:xfrm>
            <a:off x="0" y="2190600"/>
            <a:ext cx="9142920" cy="45612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numCol="1" spcCol="0" anchor="ctr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Прямоугольник 7"/>
          <p:cNvSpPr/>
          <p:nvPr/>
        </p:nvSpPr>
        <p:spPr>
          <a:xfrm>
            <a:off x="2726280" y="0"/>
            <a:ext cx="6416640" cy="6856920"/>
          </a:xfrm>
          <a:prstGeom prst="rect">
            <a:avLst/>
          </a:prstGeom>
          <a:gradFill rotWithShape="0">
            <a:gsLst>
              <a:gs pos="0">
                <a:srgbClr val="CC6D20"/>
              </a:gs>
              <a:gs pos="80000">
                <a:srgbClr val="FF9033"/>
              </a:gs>
              <a:gs pos="100000">
                <a:srgbClr val="FF9135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92" name="Прямоугольник 3"/>
          <p:cNvSpPr/>
          <p:nvPr/>
        </p:nvSpPr>
        <p:spPr>
          <a:xfrm>
            <a:off x="0" y="0"/>
            <a:ext cx="2742120" cy="685692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80000">
                <a:srgbClr val="3C7AC7"/>
              </a:gs>
              <a:gs pos="100000">
                <a:srgbClr val="397BCA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93" name="Скругленный прямоугольник 4"/>
          <p:cNvSpPr/>
          <p:nvPr/>
        </p:nvSpPr>
        <p:spPr>
          <a:xfrm>
            <a:off x="179640" y="774720"/>
            <a:ext cx="8811000" cy="5943960"/>
          </a:xfrm>
          <a:prstGeom prst="roundRect">
            <a:avLst>
              <a:gd name="adj" fmla="val 96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50000"/>
              </a:lnSpc>
            </a:pPr>
            <a:r>
              <a:rPr lang="ru-RU" sz="2400" b="1" i="1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Обязательные условия для включения в трудовой договор: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85840" algn="just" defTabSz="914400">
              <a:lnSpc>
                <a:spcPct val="15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фамилия, имя, отчество работника и наименование работодателя (в т.ч. его ИНН)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8584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сведения о представителе работодателя, подписавшем трудовой договор, и основание, в силу которого он наделен соответствующими полномочиями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 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8584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место и дата заключения трудового договора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 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8584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u="sng" strike="noStrike">
                <a:solidFill>
                  <a:schemeClr val="dk1"/>
                </a:solidFill>
                <a:effectLst/>
                <a:uFillTx/>
                <a:latin typeface="Times New Roman"/>
                <a:hlinkClick r:id="rId2"/>
              </a:rPr>
              <a:t>место работы</a:t>
            </a: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, а в случае, когда работник принимается для работы в филиале, представительстве или ином обособленном структурном подразделении организации, расположенном в </a:t>
            </a:r>
            <a:r>
              <a:rPr lang="ru-RU" sz="1400" b="0" u="sng" strike="noStrike">
                <a:solidFill>
                  <a:schemeClr val="dk1"/>
                </a:solidFill>
                <a:effectLst/>
                <a:uFillTx/>
                <a:latin typeface="Times New Roman"/>
                <a:hlinkClick r:id="rId3"/>
              </a:rPr>
              <a:t>другой местности</a:t>
            </a: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, - место работы с указанием обособленного структурного подразделения и его местонахождения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 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8584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трудовая функция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 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8584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дата начала работы, а в случае, когда заключается срочный трудовой договор, 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также срок его действия и обстоятельства (причины), послужившие основанием 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для заключения срочного трудового договора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 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8584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условия оплаты труда (в том числе размер тарифной ставки или оклада 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(должностного оклада) работника, доплаты, надбавки и поощрительные выплаты)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 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8584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режим рабочего времени и времени отдыха</a:t>
            </a:r>
            <a:endParaRPr lang="ru-RU" sz="1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 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8584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условия труда на рабочем месте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 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8584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условие об обязательном социальном страховании работника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05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Text Box 8"/>
          <p:cNvSpPr/>
          <p:nvPr/>
        </p:nvSpPr>
        <p:spPr>
          <a:xfrm>
            <a:off x="2725560" y="0"/>
            <a:ext cx="6417360" cy="82980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u="none" strike="noStrike" cap="all">
                <a:solidFill>
                  <a:schemeClr val="dk1"/>
                </a:solidFill>
                <a:effectLst/>
                <a:uFillTx/>
                <a:latin typeface="Times New Roman"/>
              </a:rPr>
              <a:t>Верхневолжская межрегиональная территориальная государственная 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1" u="none" strike="noStrike" cap="all">
                <a:solidFill>
                  <a:schemeClr val="dk1"/>
                </a:solidFill>
                <a:effectLst/>
                <a:uFillTx/>
                <a:latin typeface="Times New Roman"/>
              </a:rPr>
              <a:t>инспекция труда 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5" name="TextBox 8"/>
          <p:cNvSpPr/>
          <p:nvPr/>
        </p:nvSpPr>
        <p:spPr>
          <a:xfrm>
            <a:off x="397440" y="1088640"/>
            <a:ext cx="8314200" cy="563004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TextBox 11"/>
          <p:cNvSpPr/>
          <p:nvPr/>
        </p:nvSpPr>
        <p:spPr>
          <a:xfrm>
            <a:off x="8839080" y="6581160"/>
            <a:ext cx="303840" cy="275760"/>
          </a:xfrm>
          <a:prstGeom prst="rect">
            <a:avLst/>
          </a:prstGeom>
          <a:solidFill>
            <a:srgbClr val="00B0F0"/>
          </a:soli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200" b="1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 "/>
              </a:rPr>
              <a:t>4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7" name="Рисунок 13" descr="http://test83.artwell.ru/bitrix/templates/rostrud2/img/logo.png"/>
          <p:cNvPicPr/>
          <p:nvPr/>
        </p:nvPicPr>
        <p:blipFill>
          <a:blip r:embed="rId4"/>
          <a:stretch/>
        </p:blipFill>
        <p:spPr>
          <a:xfrm>
            <a:off x="0" y="0"/>
            <a:ext cx="795960" cy="82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8" name="Rectangle 2"/>
          <p:cNvSpPr/>
          <p:nvPr/>
        </p:nvSpPr>
        <p:spPr>
          <a:xfrm>
            <a:off x="0" y="0"/>
            <a:ext cx="9142920" cy="45612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9" name="Rectangle 3"/>
          <p:cNvSpPr/>
          <p:nvPr/>
        </p:nvSpPr>
        <p:spPr>
          <a:xfrm>
            <a:off x="0" y="2428920"/>
            <a:ext cx="914292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00" name="Picture 12" descr="C:\Users\СОУТ1\Downloads\cover.jpg"/>
          <p:cNvPicPr/>
          <p:nvPr/>
        </p:nvPicPr>
        <p:blipFill>
          <a:blip r:embed="rId5"/>
          <a:stretch/>
        </p:blipFill>
        <p:spPr>
          <a:xfrm>
            <a:off x="6948360" y="3868200"/>
            <a:ext cx="1763280" cy="26481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Прямоугольник 7"/>
          <p:cNvSpPr/>
          <p:nvPr/>
        </p:nvSpPr>
        <p:spPr>
          <a:xfrm>
            <a:off x="2726280" y="0"/>
            <a:ext cx="6416640" cy="6856920"/>
          </a:xfrm>
          <a:prstGeom prst="rect">
            <a:avLst/>
          </a:prstGeom>
          <a:gradFill rotWithShape="0">
            <a:gsLst>
              <a:gs pos="0">
                <a:srgbClr val="CC6D20"/>
              </a:gs>
              <a:gs pos="80000">
                <a:srgbClr val="FF9033"/>
              </a:gs>
              <a:gs pos="100000">
                <a:srgbClr val="FF9135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2" name="Прямоугольник 3"/>
          <p:cNvSpPr/>
          <p:nvPr/>
        </p:nvSpPr>
        <p:spPr>
          <a:xfrm>
            <a:off x="0" y="0"/>
            <a:ext cx="2742120" cy="685692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80000">
                <a:srgbClr val="3C7AC7"/>
              </a:gs>
              <a:gs pos="100000">
                <a:srgbClr val="397BCA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03" name="Скругленный прямоугольник 4"/>
          <p:cNvSpPr/>
          <p:nvPr/>
        </p:nvSpPr>
        <p:spPr>
          <a:xfrm>
            <a:off x="179640" y="774720"/>
            <a:ext cx="8811000" cy="5943960"/>
          </a:xfrm>
          <a:prstGeom prst="roundRect">
            <a:avLst>
              <a:gd name="adj" fmla="val 96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400" b="1" u="none" strike="noStrike">
                <a:solidFill>
                  <a:srgbClr val="FF0000"/>
                </a:solidFill>
                <a:effectLst/>
                <a:uFillTx/>
                <a:latin typeface="Times New Roman"/>
              </a:rPr>
              <a:t>Последствия незаключения трудового договора: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договоренности о зарплате могут быть не соблюдены;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не получить заработную плату в случае конфликта с работодателем;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не получить отпускные или вовсе не пойти в отпуск;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не получить оплату листка нетрудоспособности;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получить отказ в расследовании несчастного случая на производстве;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беспричинным увольнением;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не получить расчёт при увольнении;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не подтвердить свой трудовой стаж 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при дальнейшем трудоустройстве; 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потерять трудовой стаж и часть 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24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будущих пенсионных начислений.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4" name="Text Box 8"/>
          <p:cNvSpPr/>
          <p:nvPr/>
        </p:nvSpPr>
        <p:spPr>
          <a:xfrm>
            <a:off x="2725560" y="0"/>
            <a:ext cx="6417360" cy="82980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u="none" strike="noStrike" cap="all">
                <a:solidFill>
                  <a:schemeClr val="dk1"/>
                </a:solidFill>
                <a:effectLst/>
                <a:uFillTx/>
                <a:latin typeface="Times New Roman"/>
              </a:rPr>
              <a:t>Верхневолжская межрегиональная территориальная государственная 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1" u="none" strike="noStrike" cap="all">
                <a:solidFill>
                  <a:schemeClr val="dk1"/>
                </a:solidFill>
                <a:effectLst/>
                <a:uFillTx/>
                <a:latin typeface="Times New Roman"/>
              </a:rPr>
              <a:t>инспекция труда 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TextBox 8"/>
          <p:cNvSpPr/>
          <p:nvPr/>
        </p:nvSpPr>
        <p:spPr>
          <a:xfrm>
            <a:off x="397440" y="1088640"/>
            <a:ext cx="8314200" cy="563004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6" name="TextBox 11"/>
          <p:cNvSpPr/>
          <p:nvPr/>
        </p:nvSpPr>
        <p:spPr>
          <a:xfrm>
            <a:off x="8839080" y="6581160"/>
            <a:ext cx="303840" cy="275760"/>
          </a:xfrm>
          <a:prstGeom prst="rect">
            <a:avLst/>
          </a:prstGeom>
          <a:solidFill>
            <a:srgbClr val="00B0F0"/>
          </a:soli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200" b="1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 "/>
              </a:rPr>
              <a:t>5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7" name="Рисунок 13" descr="http://test83.artwell.ru/bitrix/templates/rostrud2/img/logo.png"/>
          <p:cNvPicPr/>
          <p:nvPr/>
        </p:nvPicPr>
        <p:blipFill>
          <a:blip r:embed="rId2"/>
          <a:stretch/>
        </p:blipFill>
        <p:spPr>
          <a:xfrm>
            <a:off x="0" y="0"/>
            <a:ext cx="795960" cy="82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8" name="Rectangle 2"/>
          <p:cNvSpPr/>
          <p:nvPr/>
        </p:nvSpPr>
        <p:spPr>
          <a:xfrm>
            <a:off x="0" y="0"/>
            <a:ext cx="9142920" cy="45612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09" name="Rectangle 3"/>
          <p:cNvSpPr/>
          <p:nvPr/>
        </p:nvSpPr>
        <p:spPr>
          <a:xfrm>
            <a:off x="0" y="2428920"/>
            <a:ext cx="914292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10" name="Picture 2" descr="C:\Users\СОУТ1\Downloads\5 (1).jpg"/>
          <p:cNvPicPr/>
          <p:nvPr/>
        </p:nvPicPr>
        <p:blipFill>
          <a:blip r:embed="rId3"/>
          <a:stretch/>
        </p:blipFill>
        <p:spPr>
          <a:xfrm>
            <a:off x="5464080" y="4149000"/>
            <a:ext cx="3374280" cy="22294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Прямоугольник 7"/>
          <p:cNvSpPr/>
          <p:nvPr/>
        </p:nvSpPr>
        <p:spPr>
          <a:xfrm>
            <a:off x="2726280" y="0"/>
            <a:ext cx="6416640" cy="6856920"/>
          </a:xfrm>
          <a:prstGeom prst="rect">
            <a:avLst/>
          </a:prstGeom>
          <a:gradFill rotWithShape="0">
            <a:gsLst>
              <a:gs pos="0">
                <a:srgbClr val="CC6D20"/>
              </a:gs>
              <a:gs pos="80000">
                <a:srgbClr val="FF9033"/>
              </a:gs>
              <a:gs pos="100000">
                <a:srgbClr val="FF9135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2" name="Прямоугольник 3"/>
          <p:cNvSpPr/>
          <p:nvPr/>
        </p:nvSpPr>
        <p:spPr>
          <a:xfrm>
            <a:off x="0" y="0"/>
            <a:ext cx="2742120" cy="685692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80000">
                <a:srgbClr val="3C7AC7"/>
              </a:gs>
              <a:gs pos="100000">
                <a:srgbClr val="397BCA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13" name="Скругленный прямоугольник 4"/>
          <p:cNvSpPr/>
          <p:nvPr/>
        </p:nvSpPr>
        <p:spPr>
          <a:xfrm>
            <a:off x="179640" y="830520"/>
            <a:ext cx="8811000" cy="5630040"/>
          </a:xfrm>
          <a:prstGeom prst="roundRect">
            <a:avLst>
              <a:gd name="adj" fmla="val 96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i="1" u="none" strike="noStrike" dirty="0">
                <a:solidFill>
                  <a:schemeClr val="dk1"/>
                </a:solidFill>
                <a:effectLst/>
                <a:uFillTx/>
                <a:latin typeface="Arial"/>
              </a:rPr>
              <a:t>Рабочее время для несовершеннолетн</a:t>
            </a:r>
            <a:r>
              <a:rPr lang="ru-RU" sz="2800" b="1" i="1" u="none" strike="noStrike" dirty="0">
                <a:solidFill>
                  <a:srgbClr val="342A06"/>
                </a:solidFill>
                <a:effectLst/>
                <a:uFillTx/>
                <a:latin typeface="Arial"/>
              </a:rPr>
              <a:t>их</a:t>
            </a:r>
            <a:r>
              <a:rPr lang="ru-RU" sz="3600" b="1" i="1" u="none" strike="noStrike" dirty="0">
                <a:solidFill>
                  <a:srgbClr val="342A06"/>
                </a:solidFill>
                <a:effectLst/>
                <a:uFillTx/>
                <a:latin typeface="Times New Roman"/>
              </a:rPr>
              <a:t>:</a:t>
            </a:r>
            <a:endParaRPr lang="ru-RU" sz="3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r>
              <a:rPr lang="ru-RU" sz="24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Продолжительность </a:t>
            </a:r>
            <a:r>
              <a:rPr lang="ru-RU" sz="2400" b="1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ежедневной работы (смены)</a:t>
            </a:r>
            <a:r>
              <a:rPr lang="ru-RU" sz="24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 не может превышать: </a:t>
            </a:r>
            <a:endParaRPr lang="ru-RU" sz="2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2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4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в возрасте от 14 до 15 лет - 4 часа</a:t>
            </a:r>
            <a:endParaRPr lang="ru-RU" sz="2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4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в возрасте от 15 до 16 лет - 5 часов </a:t>
            </a:r>
            <a:endParaRPr lang="ru-RU" sz="2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4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в возрасте от 16 до 18 лет - 7 часов. </a:t>
            </a:r>
            <a:endParaRPr lang="ru-RU" sz="2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2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4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- до 16 лет - не более 24 часов в неделю;</a:t>
            </a:r>
            <a:endParaRPr lang="ru-RU" sz="2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24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  <a:ea typeface="Calibri"/>
              </a:rPr>
              <a:t>- от 16 до 18 лет - не более 35 часов в неделю.</a:t>
            </a:r>
            <a:endParaRPr lang="ru-RU" sz="2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2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0" u="none" strike="noStrike" dirty="0">
                <a:effectLst/>
                <a:uFillTx/>
                <a:latin typeface="Times New Roman"/>
                <a:ea typeface="Calibri"/>
              </a:rPr>
              <a:t>Продолжительность ежегодного оплачиваемого отпуска – </a:t>
            </a:r>
            <a:endParaRPr lang="ru-RU" sz="2400" b="0" u="none" strike="noStrike" dirty="0"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400" b="1" u="none" strike="noStrike" dirty="0">
                <a:effectLst/>
                <a:uFillTx/>
                <a:latin typeface="Times New Roman"/>
                <a:ea typeface="Calibri"/>
              </a:rPr>
              <a:t>31 календарный день </a:t>
            </a:r>
            <a:r>
              <a:rPr lang="ru-RU" sz="2400" b="0" u="none" strike="noStrike" dirty="0">
                <a:effectLst/>
                <a:uFillTx/>
                <a:latin typeface="Times New Roman"/>
                <a:ea typeface="Calibri"/>
              </a:rPr>
              <a:t>в удобное время (ст. 267 ТК ФР)</a:t>
            </a:r>
            <a:endParaRPr lang="ru-RU" sz="2400" b="0" u="none" strike="noStrike" dirty="0"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Text Box 8"/>
          <p:cNvSpPr/>
          <p:nvPr/>
        </p:nvSpPr>
        <p:spPr>
          <a:xfrm>
            <a:off x="2725560" y="0"/>
            <a:ext cx="6417360" cy="82980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u="none" strike="noStrike" cap="all">
                <a:solidFill>
                  <a:schemeClr val="dk1"/>
                </a:solidFill>
                <a:effectLst/>
                <a:uFillTx/>
                <a:latin typeface="Times New Roman"/>
              </a:rPr>
              <a:t>Верхневолжская межрегиональная территориальная государственная 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1" u="none" strike="noStrike" cap="all">
                <a:solidFill>
                  <a:schemeClr val="dk1"/>
                </a:solidFill>
                <a:effectLst/>
                <a:uFillTx/>
                <a:latin typeface="Times New Roman"/>
              </a:rPr>
              <a:t>инспекция труда 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5" name="TextBox 11"/>
          <p:cNvSpPr/>
          <p:nvPr/>
        </p:nvSpPr>
        <p:spPr>
          <a:xfrm>
            <a:off x="8839080" y="6581160"/>
            <a:ext cx="303840" cy="275760"/>
          </a:xfrm>
          <a:prstGeom prst="rect">
            <a:avLst/>
          </a:prstGeom>
          <a:solidFill>
            <a:srgbClr val="00B0F0"/>
          </a:soli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200" b="1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 "/>
              </a:rPr>
              <a:t>6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6" name="Рисунок 13" descr="http://test83.artwell.ru/bitrix/templates/rostrud2/img/logo.png"/>
          <p:cNvPicPr/>
          <p:nvPr/>
        </p:nvPicPr>
        <p:blipFill>
          <a:blip r:embed="rId2"/>
          <a:stretch/>
        </p:blipFill>
        <p:spPr>
          <a:xfrm>
            <a:off x="0" y="0"/>
            <a:ext cx="795960" cy="82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7" name="Rectangle 2"/>
          <p:cNvSpPr/>
          <p:nvPr/>
        </p:nvSpPr>
        <p:spPr>
          <a:xfrm>
            <a:off x="0" y="0"/>
            <a:ext cx="9142920" cy="45612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18" name="Rectangle 3"/>
          <p:cNvSpPr/>
          <p:nvPr/>
        </p:nvSpPr>
        <p:spPr>
          <a:xfrm>
            <a:off x="0" y="2428920"/>
            <a:ext cx="914292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Прямоугольник 7"/>
          <p:cNvSpPr/>
          <p:nvPr/>
        </p:nvSpPr>
        <p:spPr>
          <a:xfrm>
            <a:off x="2726280" y="0"/>
            <a:ext cx="6416640" cy="6856920"/>
          </a:xfrm>
          <a:prstGeom prst="rect">
            <a:avLst/>
          </a:prstGeom>
          <a:gradFill rotWithShape="0">
            <a:gsLst>
              <a:gs pos="0">
                <a:srgbClr val="CC6D20"/>
              </a:gs>
              <a:gs pos="80000">
                <a:srgbClr val="FF9033"/>
              </a:gs>
              <a:gs pos="100000">
                <a:srgbClr val="FF9135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20" name="Прямоугольник 3"/>
          <p:cNvSpPr/>
          <p:nvPr/>
        </p:nvSpPr>
        <p:spPr>
          <a:xfrm>
            <a:off x="0" y="0"/>
            <a:ext cx="2742120" cy="685692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80000">
                <a:srgbClr val="3C7AC7"/>
              </a:gs>
              <a:gs pos="100000">
                <a:srgbClr val="397BCA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21" name="Text Box 8"/>
          <p:cNvSpPr/>
          <p:nvPr/>
        </p:nvSpPr>
        <p:spPr>
          <a:xfrm>
            <a:off x="2725560" y="189000"/>
            <a:ext cx="6417360" cy="92232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u="none" strike="noStrike" cap="all">
                <a:solidFill>
                  <a:schemeClr val="dk1"/>
                </a:solidFill>
                <a:effectLst/>
                <a:uFillTx/>
                <a:latin typeface="Times New Roman"/>
              </a:rPr>
              <a:t>Верхневолжская межрегиональная территориальная государственная 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 cap="all">
                <a:solidFill>
                  <a:schemeClr val="dk1"/>
                </a:solidFill>
                <a:effectLst/>
                <a:uFillTx/>
                <a:latin typeface="Times New Roman"/>
              </a:rPr>
              <a:t>инспекция труда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TextBox 8"/>
          <p:cNvSpPr/>
          <p:nvPr/>
        </p:nvSpPr>
        <p:spPr>
          <a:xfrm>
            <a:off x="2438280" y="1387440"/>
            <a:ext cx="6704640" cy="590832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TextBox 11"/>
          <p:cNvSpPr/>
          <p:nvPr/>
        </p:nvSpPr>
        <p:spPr>
          <a:xfrm>
            <a:off x="8839080" y="6581160"/>
            <a:ext cx="303840" cy="275760"/>
          </a:xfrm>
          <a:prstGeom prst="rect">
            <a:avLst/>
          </a:prstGeom>
          <a:solidFill>
            <a:srgbClr val="00B0F0"/>
          </a:soli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200" b="1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 "/>
              </a:rPr>
              <a:t>7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4" name="Рисунок 13" descr="http://test83.artwell.ru/bitrix/templates/rostrud2/img/logo.png"/>
          <p:cNvPicPr/>
          <p:nvPr/>
        </p:nvPicPr>
        <p:blipFill>
          <a:blip r:embed="rId2"/>
          <a:stretch/>
        </p:blipFill>
        <p:spPr>
          <a:xfrm>
            <a:off x="545400" y="255960"/>
            <a:ext cx="795960" cy="82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85800" y="1337760"/>
            <a:ext cx="7771320" cy="11444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 </a:t>
            </a:r>
            <a:r>
              <a:rPr sz="4400"/>
              <a:t/>
            </a:r>
            <a:br>
              <a:rPr sz="4400"/>
            </a:br>
            <a:r>
              <a:rPr sz="4400"/>
              <a:t/>
            </a:r>
            <a:br>
              <a:rPr sz="4400"/>
            </a:b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6" name="Скругленный прямоугольник 17"/>
          <p:cNvSpPr/>
          <p:nvPr/>
        </p:nvSpPr>
        <p:spPr>
          <a:xfrm>
            <a:off x="179640" y="1270080"/>
            <a:ext cx="8876160" cy="5320080"/>
          </a:xfrm>
          <a:prstGeom prst="roundRect">
            <a:avLst>
              <a:gd name="adj" fmla="val 96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2000" b="0" u="sng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Административная ответственность работодателя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1" u="sng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ч. 4 ст. 5.27 КоАП РФ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000" b="0" u="sng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влечет наложение административного </a:t>
            </a:r>
            <a:r>
              <a:rPr lang="ru-RU" sz="2000" b="1" u="sng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штрафа 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на должностных лиц в размере от десяти тысяч до двадцати тысяч рублей;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на лиц, осуществляющих предпринимательскую деятельность без образования юридического лица, - от пяти тысяч до десяти тысяч рублей; </a:t>
            </a:r>
            <a:endParaRPr lang="ru-RU" sz="20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16000" indent="-21600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lang="ru-RU" sz="20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на юридических лиц - от пятидесяти тысяч до ста тысяч рублей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7" name="Rectangle 2"/>
          <p:cNvSpPr/>
          <p:nvPr/>
        </p:nvSpPr>
        <p:spPr>
          <a:xfrm>
            <a:off x="0" y="0"/>
            <a:ext cx="9142920" cy="45612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8" name="Rectangle 3"/>
          <p:cNvSpPr/>
          <p:nvPr/>
        </p:nvSpPr>
        <p:spPr>
          <a:xfrm>
            <a:off x="0" y="2428920"/>
            <a:ext cx="914292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Прямоугольник 5"/>
          <p:cNvSpPr/>
          <p:nvPr/>
        </p:nvSpPr>
        <p:spPr>
          <a:xfrm>
            <a:off x="2726280" y="0"/>
            <a:ext cx="6416640" cy="6856920"/>
          </a:xfrm>
          <a:prstGeom prst="rect">
            <a:avLst/>
          </a:prstGeom>
          <a:gradFill rotWithShape="0">
            <a:gsLst>
              <a:gs pos="0">
                <a:srgbClr val="CC6D20"/>
              </a:gs>
              <a:gs pos="80000">
                <a:srgbClr val="FF9033"/>
              </a:gs>
              <a:gs pos="100000">
                <a:srgbClr val="FF9135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30" name="Прямоугольник 6"/>
          <p:cNvSpPr/>
          <p:nvPr/>
        </p:nvSpPr>
        <p:spPr>
          <a:xfrm>
            <a:off x="0" y="0"/>
            <a:ext cx="2742120" cy="685692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80000">
                <a:srgbClr val="3C7AC7"/>
              </a:gs>
              <a:gs pos="100000">
                <a:srgbClr val="397BCA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31" name="Text Box 3"/>
          <p:cNvSpPr/>
          <p:nvPr/>
        </p:nvSpPr>
        <p:spPr>
          <a:xfrm>
            <a:off x="2725560" y="189000"/>
            <a:ext cx="6417360" cy="91260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u="none" strike="noStrike" cap="all">
                <a:solidFill>
                  <a:schemeClr val="dk1"/>
                </a:solidFill>
                <a:effectLst/>
                <a:uFillTx/>
                <a:latin typeface="Times New Roman"/>
              </a:rPr>
              <a:t>Верхневолжская межрегиональная территориальная государственная 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 cap="all">
                <a:solidFill>
                  <a:schemeClr val="dk1"/>
                </a:solidFill>
                <a:effectLst/>
                <a:uFillTx/>
                <a:latin typeface="Times New Roman"/>
              </a:rPr>
              <a:t>инспекция труда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TextBox 7"/>
          <p:cNvSpPr/>
          <p:nvPr/>
        </p:nvSpPr>
        <p:spPr>
          <a:xfrm>
            <a:off x="2438280" y="1387440"/>
            <a:ext cx="6704640" cy="585036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3" name="TextBox 10"/>
          <p:cNvSpPr/>
          <p:nvPr/>
        </p:nvSpPr>
        <p:spPr>
          <a:xfrm>
            <a:off x="8839080" y="6581160"/>
            <a:ext cx="303840" cy="272520"/>
          </a:xfrm>
          <a:prstGeom prst="rect">
            <a:avLst/>
          </a:prstGeom>
          <a:solidFill>
            <a:srgbClr val="00B0F0"/>
          </a:soli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200" b="1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 "/>
              </a:rPr>
              <a:t>8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4" name="Рисунок 3" descr="http://test83.artwell.ru/bitrix/templates/rostrud2/img/logo.png"/>
          <p:cNvPicPr/>
          <p:nvPr/>
        </p:nvPicPr>
        <p:blipFill>
          <a:blip r:embed="rId2"/>
          <a:stretch/>
        </p:blipFill>
        <p:spPr>
          <a:xfrm>
            <a:off x="545400" y="255960"/>
            <a:ext cx="795960" cy="82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5800" y="1337760"/>
            <a:ext cx="7771320" cy="11444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 </a:t>
            </a:r>
            <a:r>
              <a:rPr sz="4400"/>
              <a:t/>
            </a:r>
            <a:br>
              <a:rPr sz="4400"/>
            </a:br>
            <a:r>
              <a:rPr sz="4400"/>
              <a:t/>
            </a:r>
            <a:br>
              <a:rPr sz="4400"/>
            </a:b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" name="Скругленный прямоугольник 3"/>
          <p:cNvSpPr/>
          <p:nvPr/>
        </p:nvSpPr>
        <p:spPr>
          <a:xfrm>
            <a:off x="266760" y="1270080"/>
            <a:ext cx="8723880" cy="5320080"/>
          </a:xfrm>
          <a:prstGeom prst="roundRect">
            <a:avLst>
              <a:gd name="adj" fmla="val 96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2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2800" b="1" i="1" u="sng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Запреты:</a:t>
            </a:r>
            <a:endParaRPr lang="ru-RU" sz="2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2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работы с вредными и (или) опасными условиями труда;</a:t>
            </a:r>
            <a:endParaRPr lang="ru-RU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на подземных работах; </a:t>
            </a:r>
            <a:endParaRPr lang="ru-RU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работы, выполнение которых может причинить вред здоровью;</a:t>
            </a:r>
            <a:endParaRPr lang="ru-RU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работы, выполнение которых может причинить вред нравственному развитию (игорный бизнес, </a:t>
            </a:r>
            <a:r>
              <a:rPr lang="ru-RU" sz="1800" b="1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работа в ночных кабаре и клубах</a:t>
            </a:r>
            <a:r>
              <a:rPr lang="ru-RU" sz="18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, производство, перевозка и </a:t>
            </a:r>
            <a:r>
              <a:rPr lang="ru-RU" sz="1800" b="1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торговля спиртными напитками, табачными изделиями, наркотическими и иными токсическими препаратами, материалами эротического содержания</a:t>
            </a:r>
            <a:r>
              <a:rPr lang="ru-RU" sz="18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);</a:t>
            </a:r>
            <a:endParaRPr lang="ru-RU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"/>
            </a:pPr>
            <a:r>
              <a:rPr lang="ru-RU" sz="18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запрещаются переноска и передвижение работниками в возрасте до восемнадцати лет тяжестей, превышающих установленные для них предельные </a:t>
            </a:r>
            <a:r>
              <a:rPr lang="ru-RU" sz="1800" b="0" u="sng" strike="noStrike" dirty="0">
                <a:solidFill>
                  <a:schemeClr val="dk1"/>
                </a:solidFill>
                <a:effectLst/>
                <a:uFillTx/>
                <a:latin typeface="Times New Roman"/>
                <a:hlinkClick r:id="rId3"/>
              </a:rPr>
              <a:t>нормы</a:t>
            </a:r>
            <a:r>
              <a:rPr lang="ru-RU" sz="1800" b="0" u="none" strike="noStrike" dirty="0">
                <a:solidFill>
                  <a:schemeClr val="dk1"/>
                </a:solidFill>
                <a:effectLst/>
                <a:uFillTx/>
                <a:latin typeface="Times New Roman"/>
              </a:rPr>
              <a:t> (установлены </a:t>
            </a:r>
            <a:r>
              <a:rPr lang="ru-RU" sz="1800" b="0" u="none" strike="noStrike" dirty="0">
                <a:effectLst/>
                <a:uFillTx/>
                <a:latin typeface="Times New Roman"/>
              </a:rPr>
              <a:t>Приказом Минтруда России  от 10.06.2025 № 369н  «Об утверждении предельных норм переноски и передвижения тяжестей работниками в возрасте до 18 лет</a:t>
            </a:r>
            <a:r>
              <a:rPr lang="ru-RU" sz="1800" b="0" u="none" strike="noStrike" dirty="0" smtClean="0">
                <a:effectLst/>
                <a:uFillTx/>
                <a:latin typeface="Times New Roman"/>
              </a:rPr>
              <a:t>»);</a:t>
            </a:r>
            <a:endParaRPr lang="ru-RU" sz="1800" b="0" u="none" strike="noStrike" dirty="0">
              <a:uFillTx/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buClr>
                <a:srgbClr val="00B050"/>
              </a:buClr>
              <a:buFont typeface="Wingdings" charset="2"/>
              <a:buChar char=""/>
            </a:pPr>
            <a:r>
              <a:rPr lang="ru-RU" sz="1800" b="0" u="none" strike="noStrike" dirty="0">
                <a:effectLst/>
                <a:uFillTx/>
                <a:latin typeface="Times New Roman"/>
              </a:rPr>
              <a:t>работа по совместительству;</a:t>
            </a:r>
            <a:endParaRPr lang="ru-RU" sz="1800" b="0" u="none" strike="noStrike" dirty="0">
              <a:uFillTx/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buClr>
                <a:srgbClr val="00B050"/>
              </a:buClr>
              <a:buFont typeface="Wingdings" charset="2"/>
              <a:buChar char=""/>
            </a:pPr>
            <a:r>
              <a:rPr lang="ru-RU" sz="1800" b="0" u="none" strike="noStrike" dirty="0">
                <a:effectLst/>
                <a:uFillTx/>
                <a:latin typeface="Times New Roman"/>
              </a:rPr>
              <a:t>работа вахтовым методом; </a:t>
            </a:r>
            <a:endParaRPr lang="ru-RU" sz="1800" b="0" u="none" strike="noStrike" dirty="0">
              <a:uFillTx/>
              <a:latin typeface="Arial"/>
            </a:endParaRPr>
          </a:p>
          <a:p>
            <a:pPr marL="285840" indent="-285840" algn="just" defTabSz="914400">
              <a:lnSpc>
                <a:spcPct val="100000"/>
              </a:lnSpc>
              <a:buClr>
                <a:srgbClr val="00B050"/>
              </a:buClr>
              <a:buFont typeface="Wingdings" charset="2"/>
              <a:buChar char=""/>
            </a:pPr>
            <a:r>
              <a:rPr lang="ru-RU" sz="1800" b="0" u="none" strike="noStrike" dirty="0">
                <a:effectLst/>
                <a:uFillTx/>
                <a:latin typeface="Times New Roman"/>
              </a:rPr>
              <a:t>работа в религиозных организациях ;</a:t>
            </a:r>
            <a:endParaRPr lang="ru-RU" sz="1800" b="0" u="none" strike="noStrike" dirty="0"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just" defTabSz="914400">
              <a:lnSpc>
                <a:spcPct val="100000"/>
              </a:lnSpc>
            </a:pPr>
            <a:endParaRPr lang="ru-RU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7" name="Rectangle 9"/>
          <p:cNvSpPr/>
          <p:nvPr/>
        </p:nvSpPr>
        <p:spPr>
          <a:xfrm>
            <a:off x="0" y="0"/>
            <a:ext cx="9142920" cy="45612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38" name="Rectangle 10"/>
          <p:cNvSpPr/>
          <p:nvPr/>
        </p:nvSpPr>
        <p:spPr>
          <a:xfrm>
            <a:off x="0" y="2428920"/>
            <a:ext cx="914292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Прямоугольник 5"/>
          <p:cNvSpPr/>
          <p:nvPr/>
        </p:nvSpPr>
        <p:spPr>
          <a:xfrm>
            <a:off x="2726280" y="0"/>
            <a:ext cx="6416640" cy="6856920"/>
          </a:xfrm>
          <a:prstGeom prst="rect">
            <a:avLst/>
          </a:prstGeom>
          <a:gradFill rotWithShape="0">
            <a:gsLst>
              <a:gs pos="0">
                <a:srgbClr val="CC6D20"/>
              </a:gs>
              <a:gs pos="80000">
                <a:srgbClr val="FF9033"/>
              </a:gs>
              <a:gs pos="100000">
                <a:srgbClr val="FF9135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40" name="Прямоугольник 6"/>
          <p:cNvSpPr/>
          <p:nvPr/>
        </p:nvSpPr>
        <p:spPr>
          <a:xfrm>
            <a:off x="0" y="0"/>
            <a:ext cx="2742120" cy="6856920"/>
          </a:xfrm>
          <a:prstGeom prst="rect">
            <a:avLst/>
          </a:prstGeom>
          <a:gradFill rotWithShape="0">
            <a:gsLst>
              <a:gs pos="0">
                <a:srgbClr val="2E5F99"/>
              </a:gs>
              <a:gs pos="80000">
                <a:srgbClr val="3C7AC7"/>
              </a:gs>
              <a:gs pos="100000">
                <a:srgbClr val="397BCA"/>
              </a:gs>
            </a:gsLst>
            <a:lin ang="16200000"/>
          </a:gra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sp>
        <p:nvSpPr>
          <p:cNvPr id="141" name="Text Box 3"/>
          <p:cNvSpPr/>
          <p:nvPr/>
        </p:nvSpPr>
        <p:spPr>
          <a:xfrm>
            <a:off x="2725560" y="189000"/>
            <a:ext cx="6417360" cy="91260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800" b="1" u="none" strike="noStrike" cap="all">
                <a:solidFill>
                  <a:schemeClr val="dk1"/>
                </a:solidFill>
                <a:effectLst/>
                <a:uFillTx/>
                <a:latin typeface="Times New Roman"/>
              </a:rPr>
              <a:t>Верхневолжская межрегиональная территориальная государственная </a:t>
            </a: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800" b="1" u="none" strike="noStrike" cap="all">
                <a:solidFill>
                  <a:schemeClr val="dk1"/>
                </a:solidFill>
                <a:effectLst/>
                <a:uFillTx/>
                <a:latin typeface="Times New Roman"/>
              </a:rPr>
              <a:t>инспекция труда </a:t>
            </a: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" name="TextBox 7"/>
          <p:cNvSpPr/>
          <p:nvPr/>
        </p:nvSpPr>
        <p:spPr>
          <a:xfrm>
            <a:off x="2438280" y="1387440"/>
            <a:ext cx="6704640" cy="585036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ru-RU" sz="2400" b="1" u="none" strike="noStrike" cap="all">
                <a:solidFill>
                  <a:schemeClr val="dk1"/>
                </a:solidFill>
                <a:effectLst/>
                <a:uFillTx/>
                <a:latin typeface="Arial"/>
              </a:rPr>
              <a:t> </a:t>
            </a:r>
            <a:endParaRPr lang="ru-RU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3" name="TextBox 10"/>
          <p:cNvSpPr/>
          <p:nvPr/>
        </p:nvSpPr>
        <p:spPr>
          <a:xfrm>
            <a:off x="8839080" y="6581160"/>
            <a:ext cx="303840" cy="272520"/>
          </a:xfrm>
          <a:prstGeom prst="rect">
            <a:avLst/>
          </a:prstGeom>
          <a:solidFill>
            <a:srgbClr val="00B0F0"/>
          </a:solidFill>
          <a:ln w="0">
            <a:noFill/>
          </a:ln>
          <a:effectLst>
            <a:outerShdw blurRad="39960" dist="2304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28600" indent="-228600"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ru-RU" sz="1200" b="1" u="none" strike="noStrike">
                <a:solidFill>
                  <a:schemeClr val="dk2">
                    <a:lumMod val="75000"/>
                  </a:schemeClr>
                </a:solidFill>
                <a:effectLst/>
                <a:uFillTx/>
                <a:latin typeface="Arial "/>
              </a:rPr>
              <a:t>9</a:t>
            </a:r>
            <a:endParaRPr lang="ru-RU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4" name="Рисунок 3" descr="http://test83.artwell.ru/bitrix/templates/rostrud2/img/logo.png"/>
          <p:cNvPicPr/>
          <p:nvPr/>
        </p:nvPicPr>
        <p:blipFill>
          <a:blip r:embed="rId2"/>
          <a:stretch/>
        </p:blipFill>
        <p:spPr>
          <a:xfrm>
            <a:off x="545400" y="255960"/>
            <a:ext cx="795960" cy="82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85800" y="1337760"/>
            <a:ext cx="7771320" cy="1144440"/>
          </a:xfrm>
          <a:prstGeom prst="rect">
            <a:avLst/>
          </a:prstGeom>
          <a:noFill/>
          <a:ln w="9360">
            <a:noFill/>
          </a:ln>
        </p:spPr>
        <p:txBody>
          <a:bodyPr lIns="91440" tIns="45720" rIns="91440" bIns="45720" numCol="1" spcCol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4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 </a:t>
            </a:r>
            <a:r>
              <a:rPr sz="4400"/>
              <a:t/>
            </a:r>
            <a:br>
              <a:rPr sz="4400"/>
            </a:br>
            <a:r>
              <a:rPr sz="4400"/>
              <a:t/>
            </a:r>
            <a:br>
              <a:rPr sz="4400"/>
            </a:br>
            <a:endParaRPr lang="ru-RU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Скругленный прямоугольник 3"/>
          <p:cNvSpPr/>
          <p:nvPr/>
        </p:nvSpPr>
        <p:spPr>
          <a:xfrm>
            <a:off x="266760" y="1102320"/>
            <a:ext cx="8723880" cy="5487840"/>
          </a:xfrm>
          <a:prstGeom prst="roundRect">
            <a:avLst>
              <a:gd name="adj" fmla="val 965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28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Rectangle 9"/>
          <p:cNvSpPr/>
          <p:nvPr/>
        </p:nvSpPr>
        <p:spPr>
          <a:xfrm>
            <a:off x="0" y="0"/>
            <a:ext cx="9142920" cy="45612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48" name="Rectangle 10"/>
          <p:cNvSpPr/>
          <p:nvPr/>
        </p:nvSpPr>
        <p:spPr>
          <a:xfrm>
            <a:off x="0" y="2428920"/>
            <a:ext cx="9142920" cy="360"/>
          </a:xfrm>
          <a:prstGeom prst="rect">
            <a:avLst/>
          </a:prstGeom>
          <a:noFill/>
          <a:ln w="9525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360" rIns="90000" bIns="360" numCol="1" spcCol="0" anchor="ctr">
            <a:spAutoFit/>
          </a:bodyPr>
          <a:lstStyle/>
          <a:p>
            <a:pPr defTabSz="914400">
              <a:lnSpc>
                <a:spcPct val="100000"/>
              </a:lnSpc>
            </a:pP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49" name="Прямоугольник 11"/>
          <p:cNvSpPr/>
          <p:nvPr/>
        </p:nvSpPr>
        <p:spPr>
          <a:xfrm>
            <a:off x="527400" y="1196640"/>
            <a:ext cx="8121960" cy="1076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ru-RU" sz="1600" b="1" u="sng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Запрещаются: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направление в служебные командировки;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привлечение к сверхурочной работе, работе в ночное время;</a:t>
            </a:r>
            <a:endParaRPr lang="ru-RU" sz="160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9144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600" b="0" u="none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привлечение в выходные и нерабочие праздничные дни;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" name="Прямоугольник 12"/>
          <p:cNvSpPr/>
          <p:nvPr/>
        </p:nvSpPr>
        <p:spPr>
          <a:xfrm>
            <a:off x="4287600" y="3327120"/>
            <a:ext cx="4458960" cy="20613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0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Несовершеннолетний является творческим работником средств массовой информации, организаций кинематографии, теле- и </a:t>
            </a:r>
            <a:r>
              <a:rPr lang="ru-RU" sz="1600" b="0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</a:rPr>
              <a:t>видеосъемочных</a:t>
            </a:r>
            <a:r>
              <a:rPr lang="ru-RU" sz="1600" b="0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коллективов, театров, театральных и концертных организаций, цирков или иным лицом, участвующим в создании и (или) исполнении (экспонировании) произведений, спортсменом.</a:t>
            </a:r>
            <a:endParaRPr lang="ru-RU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" name="Прямоугольник 13"/>
          <p:cNvSpPr/>
          <p:nvPr/>
        </p:nvSpPr>
        <p:spPr>
          <a:xfrm>
            <a:off x="476280" y="3329280"/>
            <a:ext cx="3879000" cy="1815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0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Несовершеннолетний работает </a:t>
            </a:r>
            <a:endParaRPr lang="ru-RU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0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по направлению службы занятости или в составе студенческих отрядов, включенных в федеральный или региональный реестр молодежных и детских объединений, пользующихся </a:t>
            </a:r>
            <a:endParaRPr lang="ru-RU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0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государственной поддержкой</a:t>
            </a:r>
            <a:endParaRPr lang="ru-RU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" name="Стрелка вниз 14"/>
          <p:cNvSpPr/>
          <p:nvPr/>
        </p:nvSpPr>
        <p:spPr>
          <a:xfrm>
            <a:off x="1979640" y="2995560"/>
            <a:ext cx="992160" cy="33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472C4"/>
          </a:solidFill>
          <a:ln w="25400">
            <a:solidFill>
              <a:srgbClr val="325490"/>
            </a:solidFill>
            <a:miter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Прямоугольник 15"/>
          <p:cNvSpPr/>
          <p:nvPr/>
        </p:nvSpPr>
        <p:spPr>
          <a:xfrm>
            <a:off x="433800" y="2094120"/>
            <a:ext cx="8274960" cy="1076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endParaRPr lang="ru-RU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1" u="none" strike="noStrike" dirty="0">
                <a:solidFill>
                  <a:srgbClr val="C00000"/>
                </a:solidFill>
                <a:effectLst/>
                <a:uFillTx/>
                <a:latin typeface="Times New Roman"/>
              </a:rPr>
              <a:t>Исключения! </a:t>
            </a:r>
            <a:endParaRPr lang="ru-RU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ru-RU" sz="1600" b="1" u="none" strike="noStrike" dirty="0">
                <a:solidFill>
                  <a:srgbClr val="C00000"/>
                </a:solidFill>
                <a:effectLst/>
                <a:uFillTx/>
                <a:latin typeface="Times New Roman"/>
              </a:rPr>
              <a:t>К работе в выходные и нерабочие праздничные дни можно привлекать работников в  возрасте до 18 лет: </a:t>
            </a:r>
            <a:r>
              <a:rPr lang="ru-RU" sz="1600" b="0" u="none" strike="noStrike" dirty="0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lang="ru-RU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4" name="Стрелка вниз 16"/>
          <p:cNvSpPr/>
          <p:nvPr/>
        </p:nvSpPr>
        <p:spPr>
          <a:xfrm>
            <a:off x="5934960" y="2995560"/>
            <a:ext cx="1011240" cy="333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472C4"/>
          </a:solidFill>
          <a:ln w="25400">
            <a:solidFill>
              <a:srgbClr val="325490"/>
            </a:solidFill>
            <a:miter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600" b="0" u="none" strike="noStrike">
              <a:solidFill>
                <a:srgbClr val="FFFFFF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Прямоугольник 18"/>
          <p:cNvSpPr/>
          <p:nvPr/>
        </p:nvSpPr>
        <p:spPr>
          <a:xfrm>
            <a:off x="4287600" y="5733360"/>
            <a:ext cx="4361760" cy="81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r>
              <a:rPr lang="ru-RU" sz="1600" b="1" u="sng" strike="noStrike">
                <a:solidFill>
                  <a:schemeClr val="dk1"/>
                </a:solidFill>
                <a:effectLst/>
                <a:uFillTx/>
                <a:latin typeface="Times New Roman"/>
              </a:rPr>
              <a:t>Допускается направление в служебные командировки, привлечение к сверхурочной работе, работе в ночное время</a:t>
            </a:r>
            <a:endParaRPr lang="ru-RU" sz="1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" name="Стрелка вниз 19"/>
          <p:cNvSpPr/>
          <p:nvPr/>
        </p:nvSpPr>
        <p:spPr>
          <a:xfrm rot="10800000">
            <a:off x="6074640" y="5389920"/>
            <a:ext cx="886680" cy="3434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Calibri"/>
            </a:endParaRPr>
          </a:p>
        </p:txBody>
      </p:sp>
      <p:pic>
        <p:nvPicPr>
          <p:cNvPr id="157" name="Рисунок 20"/>
          <p:cNvPicPr/>
          <p:nvPr/>
        </p:nvPicPr>
        <p:blipFill>
          <a:blip r:embed="rId3"/>
          <a:srcRect l="48866" t="58390" r="27876" b="17942"/>
          <a:stretch/>
        </p:blipFill>
        <p:spPr>
          <a:xfrm>
            <a:off x="966600" y="5145120"/>
            <a:ext cx="2403360" cy="14000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"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7117</TotalTime>
  <Pages>0</Pages>
  <Words>1029</Words>
  <Characters>0</Characters>
  <CharactersWithSpaces>0</CharactersWithSpaces>
  <Application>Р7-Офис/2025.2.1.801</Application>
  <DocSecurity>0</DocSecurity>
  <PresentationFormat>Экран (4:3)</PresentationFormat>
  <Lines>0</Lines>
  <Paragraphs>325</Paragraphs>
  <Slides>14</Slides>
  <Notes>2</Notes>
  <HiddenSlides>0</HiddenSlides>
  <MMClips>0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Manager/>
  <Company>Microsoft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Столярова</dc:creator>
  <cp:keywords/>
  <dc:description/>
  <dc:identifier/>
  <dc:language>ru-RU</dc:language>
  <cp:lastModifiedBy>DubovitskayaSY</cp:lastModifiedBy>
  <cp:revision>1073</cp:revision>
  <dcterms:created xsi:type="dcterms:W3CDTF">2009-03-11T04:44:06Z</dcterms:created>
  <dcterms:modified xsi:type="dcterms:W3CDTF">2026-04-23T19:23:35Z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Экран (4:3)</vt:lpwstr>
  </property>
  <property fmtid="{D5CDD505-2E9C-101B-9397-08002B2CF9AE}" pid="4" name="Slides">
    <vt:i4>14</vt:i4>
  </property>
</Properties>
</file>